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2" r:id="rId6"/>
    <p:sldId id="267" r:id="rId7"/>
    <p:sldId id="261" r:id="rId8"/>
    <p:sldId id="268" r:id="rId9"/>
    <p:sldId id="263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8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EF341-1388-471A-8309-3E7A9115DBE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F4282-6461-4CA6-B82F-DC0DD2A43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2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26" name="Picture 2" descr="Lake Thunderbird Watershed Allianc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514" y="454720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Picture 2" descr="Lake Thunderbird Watershed Alliance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278" y="4572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Lake Thunderbird Watershed Alliance (LTWA)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193277"/>
            <a:ext cx="7766936" cy="1096899"/>
          </a:xfrm>
        </p:spPr>
        <p:txBody>
          <a:bodyPr/>
          <a:lstStyle/>
          <a:p>
            <a:r>
              <a:rPr lang="en-US" dirty="0" smtClean="0"/>
              <a:t>Carrie Evenson, Member</a:t>
            </a:r>
          </a:p>
          <a:p>
            <a:r>
              <a:rPr lang="en-US" dirty="0" smtClean="0"/>
              <a:t>Michele </a:t>
            </a:r>
            <a:r>
              <a:rPr lang="en-US" dirty="0" err="1" smtClean="0"/>
              <a:t>Loudenback</a:t>
            </a:r>
            <a:r>
              <a:rPr lang="en-US" dirty="0" smtClean="0"/>
              <a:t>, President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52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36969"/>
            <a:ext cx="9187636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Able to accept donations from individuals and groups as a non-profit </a:t>
            </a:r>
          </a:p>
          <a:p>
            <a:r>
              <a:rPr lang="en-US" sz="2400" dirty="0" smtClean="0"/>
              <a:t>No other source of revenue currently</a:t>
            </a:r>
          </a:p>
          <a:p>
            <a:r>
              <a:rPr lang="en-US" sz="2400" dirty="0" smtClean="0"/>
              <a:t>Potential uses for donations</a:t>
            </a:r>
          </a:p>
          <a:p>
            <a:pPr lvl="1"/>
            <a:r>
              <a:rPr lang="en-US" sz="2200" dirty="0" smtClean="0"/>
              <a:t>Match money for grant applications</a:t>
            </a:r>
          </a:p>
          <a:p>
            <a:pPr lvl="1"/>
            <a:r>
              <a:rPr lang="en-US" sz="2200" dirty="0" smtClean="0"/>
              <a:t>Project implementation funds</a:t>
            </a:r>
          </a:p>
          <a:p>
            <a:pPr lvl="1"/>
            <a:r>
              <a:rPr lang="en-US" sz="2200" dirty="0" smtClean="0"/>
              <a:t>Public education and outreach materials and </a:t>
            </a:r>
            <a:r>
              <a:rPr lang="en-US" sz="2200" dirty="0" smtClean="0"/>
              <a:t>supplies</a:t>
            </a:r>
          </a:p>
          <a:p>
            <a:pPr lvl="1"/>
            <a:r>
              <a:rPr lang="en-US" sz="2200" dirty="0" smtClean="0"/>
              <a:t>Expanded workshops and events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3439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6" y="914400"/>
            <a:ext cx="12127294" cy="59436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7005" y="143435"/>
            <a:ext cx="8596668" cy="1320800"/>
          </a:xfrm>
        </p:spPr>
        <p:txBody>
          <a:bodyPr/>
          <a:lstStyle/>
          <a:p>
            <a:r>
              <a:rPr lang="en-US" dirty="0" smtClean="0"/>
              <a:t>Questions and Discussion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36480" y="1094903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www.ltwaok.org</a:t>
            </a:r>
            <a:endParaRPr lang="en-US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7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058"/>
          <a:stretch/>
        </p:blipFill>
        <p:spPr>
          <a:xfrm>
            <a:off x="5809263" y="457200"/>
            <a:ext cx="6382737" cy="64008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Organization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4" y="1613877"/>
            <a:ext cx="5131929" cy="4583611"/>
          </a:xfrm>
        </p:spPr>
        <p:txBody>
          <a:bodyPr>
            <a:normAutofit/>
          </a:bodyPr>
          <a:lstStyle/>
          <a:p>
            <a:r>
              <a:rPr lang="en-US" dirty="0" smtClean="0"/>
              <a:t>501(c)(3) founded in 2020</a:t>
            </a:r>
          </a:p>
          <a:p>
            <a:r>
              <a:rPr lang="en-US" dirty="0" smtClean="0"/>
              <a:t>Coalition of diverse group of stakeholders within the Lake Thunderbird watershed</a:t>
            </a:r>
          </a:p>
          <a:p>
            <a:r>
              <a:rPr lang="en-US" dirty="0" smtClean="0"/>
              <a:t>Members include:</a:t>
            </a:r>
          </a:p>
          <a:p>
            <a:pPr lvl="1"/>
            <a:r>
              <a:rPr lang="en-US" dirty="0" smtClean="0"/>
              <a:t>Municipalities</a:t>
            </a:r>
          </a:p>
          <a:p>
            <a:pPr lvl="1"/>
            <a:r>
              <a:rPr lang="en-US" sz="1600" dirty="0" smtClean="0"/>
              <a:t>State and County Agencies</a:t>
            </a:r>
            <a:endParaRPr lang="en-US" dirty="0" smtClean="0"/>
          </a:p>
          <a:p>
            <a:pPr lvl="1"/>
            <a:r>
              <a:rPr lang="en-US" dirty="0" smtClean="0"/>
              <a:t>Recreational Organizations</a:t>
            </a:r>
          </a:p>
          <a:p>
            <a:pPr lvl="1"/>
            <a:r>
              <a:rPr lang="en-US" sz="1600" dirty="0" smtClean="0"/>
              <a:t>University Centers and Researchers</a:t>
            </a:r>
          </a:p>
          <a:p>
            <a:pPr lvl="1"/>
            <a:r>
              <a:rPr lang="en-US" dirty="0" smtClean="0"/>
              <a:t>Homeowners, land owners and interested citizens</a:t>
            </a:r>
          </a:p>
          <a:p>
            <a:pPr lvl="1"/>
            <a:r>
              <a:rPr lang="en-US" dirty="0" smtClean="0"/>
              <a:t>Educators</a:t>
            </a:r>
          </a:p>
          <a:p>
            <a:pPr lvl="1"/>
            <a:r>
              <a:rPr lang="en-US" dirty="0" smtClean="0"/>
              <a:t>Others as identified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LTWA Board of Directors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50696" y="1591793"/>
            <a:ext cx="4324972" cy="4753166"/>
          </a:xfrm>
        </p:spPr>
        <p:txBody>
          <a:bodyPr>
            <a:normAutofit fontScale="85000" lnSpcReduction="20000"/>
          </a:bodyPr>
          <a:lstStyle/>
          <a:p>
            <a:r>
              <a:rPr lang="en-US" sz="2300" dirty="0" smtClean="0"/>
              <a:t>Directors represent various categories, classifications and interests</a:t>
            </a:r>
          </a:p>
          <a:p>
            <a:pPr lvl="1"/>
            <a:r>
              <a:rPr lang="en-US" sz="2100" dirty="0" smtClean="0"/>
              <a:t>Each of the following cities may appoint a staff representative to serve as a Director:  Del City, Midwest City, Moore, Norman, Oklahoma City</a:t>
            </a:r>
          </a:p>
          <a:p>
            <a:pPr lvl="1"/>
            <a:r>
              <a:rPr lang="en-US" sz="2100" dirty="0" smtClean="0"/>
              <a:t>COMCD has a fixed position on the Board</a:t>
            </a:r>
          </a:p>
          <a:p>
            <a:pPr lvl="1"/>
            <a:r>
              <a:rPr lang="en-US" sz="2100" dirty="0" smtClean="0"/>
              <a:t>One Director represents recreational interests</a:t>
            </a:r>
          </a:p>
          <a:p>
            <a:pPr lvl="1"/>
            <a:r>
              <a:rPr lang="en-US" sz="2100" dirty="0" smtClean="0"/>
              <a:t>Four Directors are at-large selected by the membership</a:t>
            </a:r>
            <a:endParaRPr lang="en-US" sz="21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441921" y="1270000"/>
            <a:ext cx="5674657" cy="539675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dirty="0"/>
              <a:t>Michele </a:t>
            </a:r>
            <a:r>
              <a:rPr lang="en-US" dirty="0" err="1"/>
              <a:t>Loudenback</a:t>
            </a:r>
            <a:r>
              <a:rPr lang="en-US" dirty="0"/>
              <a:t>, President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dirty="0"/>
              <a:t>City of </a:t>
            </a:r>
            <a:r>
              <a:rPr lang="en-US" dirty="0" smtClean="0"/>
              <a:t>Norman Representative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Amanda </a:t>
            </a:r>
            <a:r>
              <a:rPr lang="en-US" dirty="0"/>
              <a:t>Nairn, Vice </a:t>
            </a:r>
            <a:r>
              <a:rPr lang="en-US" dirty="0" smtClean="0"/>
              <a:t>President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COMCD Representative</a:t>
            </a:r>
            <a:endParaRPr lang="en-US" dirty="0"/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dirty="0"/>
              <a:t>Lance </a:t>
            </a:r>
            <a:r>
              <a:rPr lang="en-US" dirty="0" smtClean="0"/>
              <a:t>Phillips, Treasurer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Oklahoma Water Resources Board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Courtney </a:t>
            </a:r>
            <a:r>
              <a:rPr lang="en-US" dirty="0" err="1" smtClean="0"/>
              <a:t>Dekalb</a:t>
            </a:r>
            <a:r>
              <a:rPr lang="en-US" dirty="0" smtClean="0"/>
              <a:t>-Myers, Communications Officer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OSU Cooperative Extension Services</a:t>
            </a:r>
            <a:endParaRPr lang="en-US" dirty="0"/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Mike Harlan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City of Moore Representative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Paul Streets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City of Midwest City Representative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Kraig Fryar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City of Del City Representative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Lynne Miller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Watershed Resident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Phil </a:t>
            </a:r>
            <a:r>
              <a:rPr lang="en-US" dirty="0" err="1" smtClean="0"/>
              <a:t>Moershel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Thunderbird Sailing Club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Kyle Arthur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dirty="0" smtClean="0"/>
              <a:t>Watershed Resident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5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 work collaboratively with residents, communities and other stakeholders to protect the water quality and quantity of Lake Thunderbird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To serve as a clearinghouse for information about Lake Thunderbird including implementation projects, research and outreach material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310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853528" cy="399561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Raise awareness and educate the public on the importance of pollution prevention and watershed stewardship</a:t>
            </a:r>
          </a:p>
          <a:p>
            <a:r>
              <a:rPr lang="en-US" sz="2400" dirty="0" smtClean="0"/>
              <a:t>Target efforts to improve water quality</a:t>
            </a:r>
          </a:p>
          <a:p>
            <a:r>
              <a:rPr lang="en-US" sz="2400" dirty="0" smtClean="0"/>
              <a:t>Track implementation of Best Management Practices </a:t>
            </a:r>
          </a:p>
          <a:p>
            <a:r>
              <a:rPr lang="en-US" sz="2400" dirty="0" smtClean="0"/>
              <a:t>Investigate new technology and watershed management support decision tools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836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the Watershed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7272"/>
            <a:ext cx="9486574" cy="5081451"/>
          </a:xfrm>
        </p:spPr>
        <p:txBody>
          <a:bodyPr>
            <a:noAutofit/>
          </a:bodyPr>
          <a:lstStyle/>
          <a:p>
            <a:r>
              <a:rPr lang="en-US" sz="2400" dirty="0" smtClean="0"/>
              <a:t>Education and Outreach Committee Established</a:t>
            </a:r>
          </a:p>
          <a:p>
            <a:pPr lvl="1"/>
            <a:r>
              <a:rPr lang="en-US" sz="2100" dirty="0" smtClean="0"/>
              <a:t>Goal:  Distribute information on activities within the watershed and ways in which stakeholders can protect water quality</a:t>
            </a:r>
          </a:p>
          <a:p>
            <a:r>
              <a:rPr lang="en-US" sz="2400" dirty="0" smtClean="0"/>
              <a:t>Activities Conducted</a:t>
            </a:r>
          </a:p>
          <a:p>
            <a:pPr lvl="1"/>
            <a:r>
              <a:rPr lang="en-US" sz="2100" dirty="0" smtClean="0"/>
              <a:t>Established an annual “Love Your Lake Week” during Lakes Appreciation Month in July</a:t>
            </a:r>
          </a:p>
          <a:p>
            <a:pPr lvl="1"/>
            <a:r>
              <a:rPr lang="en-US" sz="2100" dirty="0" smtClean="0"/>
              <a:t>Host annual clean-up events in various locations throughout the watershed </a:t>
            </a:r>
            <a:endParaRPr lang="en-US" sz="2100" dirty="0"/>
          </a:p>
          <a:p>
            <a:pPr lvl="1"/>
            <a:r>
              <a:rPr lang="en-US" sz="2100" dirty="0" smtClean="0"/>
              <a:t>Held workshops on Low-Impact Landscapes for Your Lake</a:t>
            </a:r>
            <a:endParaRPr lang="en-US" sz="2100" dirty="0"/>
          </a:p>
          <a:p>
            <a:pPr lvl="1"/>
            <a:r>
              <a:rPr lang="en-US" sz="2100" dirty="0" smtClean="0"/>
              <a:t>Provide experts to speak to classes, groups, and organizations on various topics</a:t>
            </a:r>
          </a:p>
          <a:p>
            <a:pPr lvl="1"/>
            <a:r>
              <a:rPr lang="en-US" sz="2100" dirty="0" smtClean="0"/>
              <a:t>Currently </a:t>
            </a:r>
            <a:r>
              <a:rPr lang="en-US" sz="2100" dirty="0"/>
              <a:t>s</a:t>
            </a:r>
            <a:r>
              <a:rPr lang="en-US" sz="2100" dirty="0" smtClean="0"/>
              <a:t>eeking </a:t>
            </a:r>
            <a:r>
              <a:rPr lang="en-US" sz="2100" dirty="0" smtClean="0"/>
              <a:t>landowners to host watershed cleanup events</a:t>
            </a:r>
          </a:p>
        </p:txBody>
      </p:sp>
    </p:spTree>
    <p:extLst>
      <p:ext uri="{BB962C8B-B14F-4D97-AF65-F5344CB8AC3E}">
        <p14:creationId xmlns:p14="http://schemas.microsoft.com/office/powerpoint/2010/main" val="12246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61" y="91440"/>
            <a:ext cx="4552861" cy="6766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643" y="65313"/>
            <a:ext cx="4873328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n-US" dirty="0" smtClean="0"/>
              <a:t>Programs to Be Expanded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02377"/>
            <a:ext cx="9032723" cy="5024845"/>
          </a:xfrm>
        </p:spPr>
        <p:txBody>
          <a:bodyPr>
            <a:noAutofit/>
          </a:bodyPr>
          <a:lstStyle/>
          <a:p>
            <a:r>
              <a:rPr lang="en-US" sz="2400" dirty="0" smtClean="0"/>
              <a:t>Public Information</a:t>
            </a:r>
            <a:endParaRPr lang="en-US" sz="2400" dirty="0" smtClean="0"/>
          </a:p>
          <a:p>
            <a:pPr lvl="1"/>
            <a:r>
              <a:rPr lang="en-US" sz="2000" dirty="0" smtClean="0"/>
              <a:t>Create additional h</a:t>
            </a:r>
            <a:r>
              <a:rPr lang="en-US" sz="2000" dirty="0" smtClean="0"/>
              <a:t>andbills</a:t>
            </a:r>
            <a:r>
              <a:rPr lang="en-US" sz="2000" dirty="0" smtClean="0"/>
              <a:t>, flyers, brochures and other print materials</a:t>
            </a:r>
          </a:p>
          <a:p>
            <a:pPr lvl="1"/>
            <a:r>
              <a:rPr lang="en-US" sz="2000" dirty="0" smtClean="0"/>
              <a:t>Focus on specific audiences </a:t>
            </a:r>
            <a:r>
              <a:rPr lang="en-US" sz="2000" dirty="0" smtClean="0"/>
              <a:t>and pollutants</a:t>
            </a:r>
          </a:p>
          <a:p>
            <a:pPr lvl="1"/>
            <a:r>
              <a:rPr lang="en-US" sz="2000" dirty="0" smtClean="0"/>
              <a:t>Identify and use of a</a:t>
            </a:r>
            <a:r>
              <a:rPr lang="en-US" sz="2000" dirty="0" smtClean="0"/>
              <a:t>dditional </a:t>
            </a:r>
            <a:r>
              <a:rPr lang="en-US" sz="2000" dirty="0" smtClean="0"/>
              <a:t>advertising </a:t>
            </a:r>
            <a:r>
              <a:rPr lang="en-US" sz="2000" dirty="0" smtClean="0"/>
              <a:t>venues beyond social media </a:t>
            </a:r>
            <a:endParaRPr lang="en-US" sz="2000" dirty="0" smtClean="0"/>
          </a:p>
          <a:p>
            <a:pPr lvl="1"/>
            <a:r>
              <a:rPr lang="en-US" sz="2000" dirty="0" smtClean="0"/>
              <a:t>Distribute w</a:t>
            </a:r>
            <a:r>
              <a:rPr lang="en-US" sz="2000" dirty="0" smtClean="0"/>
              <a:t>atershed-scale </a:t>
            </a:r>
            <a:r>
              <a:rPr lang="en-US" sz="2000" dirty="0" smtClean="0"/>
              <a:t>surveys</a:t>
            </a:r>
          </a:p>
          <a:p>
            <a:r>
              <a:rPr lang="en-US" sz="2400" dirty="0" smtClean="0"/>
              <a:t>Workshops </a:t>
            </a:r>
            <a:r>
              <a:rPr lang="en-US" sz="2400" dirty="0" smtClean="0"/>
              <a:t>and Events</a:t>
            </a:r>
          </a:p>
          <a:p>
            <a:pPr lvl="1"/>
            <a:r>
              <a:rPr lang="en-US" sz="2000" dirty="0" smtClean="0"/>
              <a:t>Host additional </a:t>
            </a:r>
            <a:r>
              <a:rPr lang="en-US" sz="2000" dirty="0" smtClean="0"/>
              <a:t>workshops </a:t>
            </a:r>
            <a:r>
              <a:rPr lang="en-US" sz="2000" dirty="0" smtClean="0"/>
              <a:t>on watershed topics</a:t>
            </a:r>
          </a:p>
          <a:p>
            <a:pPr lvl="1"/>
            <a:r>
              <a:rPr lang="en-US" sz="2000" dirty="0" smtClean="0"/>
              <a:t>Expand </a:t>
            </a:r>
            <a:r>
              <a:rPr lang="en-US" sz="2000" dirty="0" smtClean="0"/>
              <a:t>workshops to include half- and full-day events</a:t>
            </a:r>
          </a:p>
          <a:p>
            <a:pPr lvl="1"/>
            <a:r>
              <a:rPr lang="en-US" sz="2000" dirty="0" smtClean="0"/>
              <a:t>Partner with landowners and organizations to conduct </a:t>
            </a:r>
            <a:r>
              <a:rPr lang="en-US" sz="2000" dirty="0" smtClean="0"/>
              <a:t>watershed clean-up events (locations, waterways)</a:t>
            </a:r>
            <a:endParaRPr lang="en-US" sz="2000" dirty="0"/>
          </a:p>
          <a:p>
            <a:pPr lvl="1"/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58233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 Under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3538"/>
            <a:ext cx="9102392" cy="518818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Small scale BMP installation</a:t>
            </a:r>
          </a:p>
          <a:p>
            <a:pPr lvl="1"/>
            <a:r>
              <a:rPr lang="en-US" sz="2200" dirty="0" smtClean="0"/>
              <a:t>Rain barrels, pollinator gardens, rain gardens, low impact landscaping</a:t>
            </a:r>
          </a:p>
          <a:p>
            <a:r>
              <a:rPr lang="en-US" sz="2400" dirty="0" smtClean="0"/>
              <a:t>Urban </a:t>
            </a:r>
            <a:r>
              <a:rPr lang="en-US" sz="2400" dirty="0" smtClean="0"/>
              <a:t>detention pond retrofit for water quality improvement</a:t>
            </a:r>
          </a:p>
          <a:p>
            <a:pPr lvl="1"/>
            <a:r>
              <a:rPr lang="en-US" sz="2200" dirty="0" smtClean="0"/>
              <a:t>Site </a:t>
            </a:r>
            <a:r>
              <a:rPr lang="en-US" sz="2200" dirty="0" smtClean="0"/>
              <a:t>identified and landowner </a:t>
            </a:r>
            <a:r>
              <a:rPr lang="en-US" sz="2200" dirty="0" smtClean="0"/>
              <a:t>support obtained</a:t>
            </a:r>
          </a:p>
          <a:p>
            <a:pPr lvl="1"/>
            <a:r>
              <a:rPr lang="en-US" sz="2200" dirty="0" smtClean="0"/>
              <a:t>Funding source currently being researched</a:t>
            </a:r>
          </a:p>
          <a:p>
            <a:pPr lvl="2"/>
            <a:r>
              <a:rPr lang="en-US" sz="2000" dirty="0" smtClean="0"/>
              <a:t>Cooperative Watershed Management Program</a:t>
            </a:r>
          </a:p>
          <a:p>
            <a:pPr lvl="2"/>
            <a:r>
              <a:rPr lang="en-US" sz="2000" dirty="0" smtClean="0"/>
              <a:t>Environmental Water Resources Projects</a:t>
            </a:r>
          </a:p>
          <a:p>
            <a:r>
              <a:rPr lang="en-US" sz="2400" dirty="0" smtClean="0"/>
              <a:t>Septic system maintenance and repair program</a:t>
            </a:r>
          </a:p>
          <a:p>
            <a:pPr lvl="1"/>
            <a:r>
              <a:rPr lang="en-US" sz="2200" dirty="0"/>
              <a:t>Opportunity to </a:t>
            </a:r>
            <a:r>
              <a:rPr lang="en-US" sz="2200" dirty="0" smtClean="0"/>
              <a:t>be part of new statewide program </a:t>
            </a:r>
            <a:endParaRPr lang="en-US" sz="2200" dirty="0"/>
          </a:p>
          <a:p>
            <a:pPr lvl="1"/>
            <a:r>
              <a:rPr lang="en-US" sz="2200" dirty="0" smtClean="0"/>
              <a:t>Partnership with state agencies in process</a:t>
            </a:r>
          </a:p>
        </p:txBody>
      </p:sp>
    </p:spTree>
    <p:extLst>
      <p:ext uri="{BB962C8B-B14F-4D97-AF65-F5344CB8AC3E}">
        <p14:creationId xmlns:p14="http://schemas.microsoft.com/office/powerpoint/2010/main" val="427101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730</TotalTime>
  <Words>531</Words>
  <Application>Microsoft Office PowerPoint</Application>
  <PresentationFormat>Widescreen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Facet</vt:lpstr>
      <vt:lpstr>Lake Thunderbird Watershed Alliance (LTWA)</vt:lpstr>
      <vt:lpstr>History of Organization</vt:lpstr>
      <vt:lpstr>LTWA Board of Directors</vt:lpstr>
      <vt:lpstr>Mission</vt:lpstr>
      <vt:lpstr>Goals and Objectives</vt:lpstr>
      <vt:lpstr>Work in the Watershed to Date</vt:lpstr>
      <vt:lpstr>PowerPoint Presentation</vt:lpstr>
      <vt:lpstr>Current Programs to Be Expanded</vt:lpstr>
      <vt:lpstr>Programs Under Development</vt:lpstr>
      <vt:lpstr>Donations</vt:lpstr>
      <vt:lpstr>Questions and Discussion</vt:lpstr>
    </vt:vector>
  </TitlesOfParts>
  <Company>City of Midwest City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WavTex™ Pilot Study at the Water Resources Recovery Facility (WRRF)</dc:title>
  <dc:creator>Carrie J. Evenson</dc:creator>
  <cp:lastModifiedBy>Carrie J. Evenson</cp:lastModifiedBy>
  <cp:revision>34</cp:revision>
  <dcterms:created xsi:type="dcterms:W3CDTF">2023-02-23T15:14:45Z</dcterms:created>
  <dcterms:modified xsi:type="dcterms:W3CDTF">2023-03-01T23:52:05Z</dcterms:modified>
</cp:coreProperties>
</file>