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65" r:id="rId4"/>
  </p:sldMasterIdLst>
  <p:notesMasterIdLst>
    <p:notesMasterId r:id="rId23"/>
  </p:notesMasterIdLst>
  <p:handoutMasterIdLst>
    <p:handoutMasterId r:id="rId24"/>
  </p:handoutMasterIdLst>
  <p:sldIdLst>
    <p:sldId id="256" r:id="rId5"/>
    <p:sldId id="296" r:id="rId6"/>
    <p:sldId id="407" r:id="rId7"/>
    <p:sldId id="408" r:id="rId8"/>
    <p:sldId id="409" r:id="rId9"/>
    <p:sldId id="410" r:id="rId10"/>
    <p:sldId id="377" r:id="rId11"/>
    <p:sldId id="411" r:id="rId12"/>
    <p:sldId id="412" r:id="rId13"/>
    <p:sldId id="413" r:id="rId14"/>
    <p:sldId id="400" r:id="rId15"/>
    <p:sldId id="415" r:id="rId16"/>
    <p:sldId id="414" r:id="rId17"/>
    <p:sldId id="416" r:id="rId18"/>
    <p:sldId id="401" r:id="rId19"/>
    <p:sldId id="403" r:id="rId20"/>
    <p:sldId id="311" r:id="rId21"/>
    <p:sldId id="399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t" initials="JS" lastIdx="8" clrIdx="0"/>
  <p:cmAuthor id="1" name="Jet" initials="Jet" lastIdx="1" clrIdx="1"/>
  <p:cmAuthor id="2" name="Jet Stine" initials="JS" lastIdx="10" clrIdx="2"/>
  <p:cmAuthor id="3" name="Paul Koenig" initials="PK" lastIdx="1" clrIdx="3">
    <p:extLst>
      <p:ext uri="{19B8F6BF-5375-455C-9EA6-DF929625EA0E}">
        <p15:presenceInfo xmlns:p15="http://schemas.microsoft.com/office/powerpoint/2012/main" userId="S::Paul.Koenig@owrb.ok.gov::be4cc5d8-c056-4328-abd6-ecf6f96b64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9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C90C4B-6C41-4D3C-A2AB-D33D57872B76}" v="49" dt="2022-05-31T11:51:40.4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95033" autoAdjust="0"/>
  </p:normalViewPr>
  <p:slideViewPr>
    <p:cSldViewPr>
      <p:cViewPr varScale="1">
        <p:scale>
          <a:sx n="79" d="100"/>
          <a:sy n="79" d="100"/>
        </p:scale>
        <p:origin x="154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268"/>
    </p:cViewPr>
    <p:sldLst>
      <p:sld r:id="rId1" collapse="1"/>
    </p:sldLst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86" d="100"/>
          <a:sy n="86" d="100"/>
        </p:scale>
        <p:origin x="3822" y="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E1E2B028-5BC4-4705-983C-054933F41CF2}" type="datetimeFigureOut">
              <a:rPr lang="en-US" smtClean="0"/>
              <a:pPr/>
              <a:t>5/31/2022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24583A55-A500-4503-A078-B80DE08896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217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3C9C6C56-CEAF-4E85-AD73-5F12CBC9F16A}" type="datetimeFigureOut">
              <a:rPr lang="en-US" smtClean="0"/>
              <a:pPr/>
              <a:t>5/31/2022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5" tIns="46587" rIns="93175" bIns="4658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3F0990D0-8028-455A-ABFD-07DDCC4BFC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66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990D0-8028-455A-ABFD-07DDCC4BFCE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990D0-8028-455A-ABFD-07DDCC4BFCE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765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990D0-8028-455A-ABFD-07DDCC4BFCE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67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990D0-8028-455A-ABFD-07DDCC4BFCE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184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990D0-8028-455A-ABFD-07DDCC4BFCE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850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990D0-8028-455A-ABFD-07DDCC4BFCE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546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990D0-8028-455A-ABFD-07DDCC4BFCE5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990D0-8028-455A-ABFD-07DDCC4BFCE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904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990D0-8028-455A-ABFD-07DDCC4BFCE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990D0-8028-455A-ABFD-07DDCC4BFCE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646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990D0-8028-455A-ABFD-07DDCC4BFCE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098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990D0-8028-455A-ABFD-07DDCC4BFCE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527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990D0-8028-455A-ABFD-07DDCC4BFCE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925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990D0-8028-455A-ABFD-07DDCC4BFCE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154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990D0-8028-455A-ABFD-07DDCC4BFCE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066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990D0-8028-455A-ABFD-07DDCC4BFCE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79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F73520D7-3084-4EAA-A8E0-9CBEB66A4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457200" y="2514600"/>
            <a:ext cx="8229600" cy="1828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6000" b="0">
                <a:solidFill>
                  <a:schemeClr val="bg1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953000"/>
            <a:ext cx="8229600" cy="14478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>
                <a:solidFill>
                  <a:srgbClr val="DE9027"/>
                </a:solidFill>
                <a:latin typeface="Tw Cen MT Condensed Extra Bold" panose="020B0803020202020204" pitchFamily="34" charset="0"/>
              </a:defRPr>
            </a:lvl1pPr>
            <a:lvl2pPr>
              <a:buNone/>
              <a:defRPr>
                <a:solidFill>
                  <a:srgbClr val="B9AD7E"/>
                </a:solidFill>
                <a:latin typeface="Tw Cen MT Condensed Extra Bold" pitchFamily="34" charset="0"/>
              </a:defRPr>
            </a:lvl2pPr>
            <a:lvl3pPr>
              <a:buNone/>
              <a:defRPr>
                <a:solidFill>
                  <a:srgbClr val="B9AD7E"/>
                </a:solidFill>
                <a:latin typeface="Tw Cen MT Condensed Extra Bold" pitchFamily="34" charset="0"/>
              </a:defRPr>
            </a:lvl3pPr>
            <a:lvl4pPr>
              <a:buNone/>
              <a:defRPr>
                <a:solidFill>
                  <a:srgbClr val="B9AD7E"/>
                </a:solidFill>
                <a:latin typeface="Tw Cen MT Condensed Extra Bold" pitchFamily="34" charset="0"/>
              </a:defRPr>
            </a:lvl4pPr>
            <a:lvl5pPr>
              <a:buNone/>
              <a:defRPr>
                <a:solidFill>
                  <a:srgbClr val="B9AD7E"/>
                </a:solidFill>
                <a:latin typeface="Tw Cen MT Condensed Extra Bold" pitchFamily="34" charset="0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DB4F33-F2F3-4B76-AB1B-BCAD073EB0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" y="0"/>
            <a:ext cx="5593080" cy="174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26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81000"/>
            <a:ext cx="84582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>
                <a:solidFill>
                  <a:srgbClr val="DE9027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458200" cy="42672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4E9A"/>
                </a:solidFill>
              </a:defRPr>
            </a:lvl1pPr>
            <a:lvl2pPr>
              <a:defRPr sz="2400">
                <a:solidFill>
                  <a:srgbClr val="004E9A"/>
                </a:solidFill>
              </a:defRPr>
            </a:lvl2pPr>
            <a:lvl3pPr>
              <a:defRPr sz="2000">
                <a:solidFill>
                  <a:srgbClr val="004E9A"/>
                </a:solidFill>
              </a:defRPr>
            </a:lvl3pPr>
            <a:lvl4pPr>
              <a:defRPr sz="1800">
                <a:solidFill>
                  <a:srgbClr val="004E9A"/>
                </a:solidFill>
              </a:defRPr>
            </a:lvl4pPr>
            <a:lvl5pPr>
              <a:defRPr sz="1600">
                <a:solidFill>
                  <a:srgbClr val="004E9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837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81000"/>
            <a:ext cx="84582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>
                <a:solidFill>
                  <a:srgbClr val="DE9027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0" y="1447800"/>
            <a:ext cx="8458200" cy="42672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rgbClr val="004E9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31657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705600" y="0"/>
            <a:ext cx="2438400" cy="6858000"/>
          </a:xfrm>
          <a:prstGeom prst="rect">
            <a:avLst/>
          </a:prstGeom>
          <a:solidFill>
            <a:srgbClr val="004E9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81000"/>
            <a:ext cx="61722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>
                <a:solidFill>
                  <a:srgbClr val="DE9027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lang="en-US" dirty="0"/>
              <a:t>Click To Edit Title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0" y="1447800"/>
            <a:ext cx="6172200" cy="42672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rgbClr val="004E9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781800" y="76200"/>
            <a:ext cx="2286000" cy="5867400"/>
          </a:xfrm>
          <a:prstGeom prst="rect">
            <a:avLst/>
          </a:prstGeom>
        </p:spPr>
        <p:txBody>
          <a:bodyPr anchor="t"/>
          <a:lstStyle>
            <a:lvl1pPr marL="0" indent="-91440" algn="l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SzPct val="85000"/>
              <a:buFont typeface="Tw Cen MT" pitchFamily="34" charset="0"/>
              <a:buChar char="›"/>
              <a:tabLst>
                <a:tab pos="0" algn="l"/>
                <a:tab pos="91440" algn="l"/>
              </a:tabLst>
              <a:defRPr sz="1800" spc="0" baseline="0">
                <a:solidFill>
                  <a:srgbClr val="004E9A"/>
                </a:solidFill>
                <a:latin typeface="+mn-lt"/>
              </a:defRPr>
            </a:lvl1pPr>
            <a:lvl2pPr marL="182880" indent="-9144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SzPct val="85000"/>
              <a:buFont typeface="Arial" pitchFamily="34" charset="0"/>
              <a:buChar char="•"/>
              <a:defRPr sz="1600">
                <a:solidFill>
                  <a:srgbClr val="004E9A"/>
                </a:solidFill>
                <a:latin typeface="+mn-lt"/>
              </a:defRPr>
            </a:lvl2pPr>
            <a:lvl3pPr marL="274320" indent="-91440">
              <a:spcBef>
                <a:spcPts val="200"/>
              </a:spcBef>
              <a:buFont typeface="Tw Cen MT" pitchFamily="34" charset="0"/>
              <a:buChar char="›"/>
              <a:defRPr sz="1400">
                <a:solidFill>
                  <a:srgbClr val="004E9A"/>
                </a:solidFill>
                <a:latin typeface="+mj-lt"/>
              </a:defRPr>
            </a:lvl3pPr>
            <a:lvl4pPr>
              <a:buNone/>
              <a:defRPr/>
            </a:lvl4pPr>
          </a:lstStyle>
          <a:p>
            <a:pPr lvl="0"/>
            <a:r>
              <a:rPr lang="en-US" dirty="0"/>
              <a:t>Click to edit bullets</a:t>
            </a:r>
          </a:p>
          <a:p>
            <a:pPr lvl="1"/>
            <a:r>
              <a:rPr lang="en-US" dirty="0"/>
              <a:t>1A</a:t>
            </a:r>
          </a:p>
          <a:p>
            <a:pPr lvl="0"/>
            <a:r>
              <a:rPr lang="en-US" dirty="0"/>
              <a:t>2</a:t>
            </a:r>
          </a:p>
          <a:p>
            <a:pPr lvl="1"/>
            <a:r>
              <a:rPr lang="en-US" dirty="0"/>
              <a:t>2A</a:t>
            </a:r>
          </a:p>
          <a:p>
            <a:pPr lvl="1"/>
            <a:r>
              <a:rPr lang="en-US" dirty="0"/>
              <a:t>2B</a:t>
            </a:r>
          </a:p>
          <a:p>
            <a:pPr lvl="2"/>
            <a:r>
              <a:rPr lang="en-US" dirty="0"/>
              <a:t>2B-1</a:t>
            </a:r>
          </a:p>
        </p:txBody>
      </p:sp>
    </p:spTree>
    <p:extLst>
      <p:ext uri="{BB962C8B-B14F-4D97-AF65-F5344CB8AC3E}">
        <p14:creationId xmlns:p14="http://schemas.microsoft.com/office/powerpoint/2010/main" val="1399620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Tw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81000"/>
            <a:ext cx="84582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>
                <a:solidFill>
                  <a:srgbClr val="DE9027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0" y="1447800"/>
            <a:ext cx="6324600" cy="42672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rgbClr val="004E9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idx="10"/>
          </p:nvPr>
        </p:nvSpPr>
        <p:spPr>
          <a:xfrm>
            <a:off x="6781800" y="1447801"/>
            <a:ext cx="1981200" cy="144779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idx="11"/>
          </p:nvPr>
        </p:nvSpPr>
        <p:spPr>
          <a:xfrm>
            <a:off x="6781800" y="3733800"/>
            <a:ext cx="1981200" cy="14478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81800" y="2971800"/>
            <a:ext cx="19812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rgbClr val="DE9027"/>
                </a:solidFill>
              </a:defRPr>
            </a:lvl1pPr>
          </a:lstStyle>
          <a:p>
            <a:pPr lvl="0"/>
            <a:r>
              <a:rPr lang="en-US" sz="1400" dirty="0"/>
              <a:t>Caption</a:t>
            </a:r>
            <a:endParaRPr lang="en-US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6781800" y="5257800"/>
            <a:ext cx="19812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rgbClr val="DE9027"/>
                </a:solidFill>
              </a:defRPr>
            </a:lvl1pPr>
          </a:lstStyle>
          <a:p>
            <a:pPr lvl="0"/>
            <a:r>
              <a:rPr lang="en-US" sz="1400" dirty="0"/>
              <a:t>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148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81000"/>
            <a:ext cx="84582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>
                <a:solidFill>
                  <a:srgbClr val="DE9027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idx="10"/>
          </p:nvPr>
        </p:nvSpPr>
        <p:spPr>
          <a:xfrm>
            <a:off x="304800" y="1447800"/>
            <a:ext cx="4114800" cy="34290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idx="11"/>
          </p:nvPr>
        </p:nvSpPr>
        <p:spPr>
          <a:xfrm>
            <a:off x="4648200" y="1447800"/>
            <a:ext cx="4114800" cy="34290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4953000"/>
            <a:ext cx="4114800" cy="76200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rgbClr val="004E9A"/>
                </a:solidFill>
              </a:defRPr>
            </a:lvl1pPr>
          </a:lstStyle>
          <a:p>
            <a:pPr lvl="0"/>
            <a:r>
              <a:rPr lang="en-US" sz="1400" dirty="0"/>
              <a:t>Caption</a:t>
            </a:r>
            <a:endParaRPr lang="en-US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13" hasCustomPrompt="1"/>
          </p:nvPr>
        </p:nvSpPr>
        <p:spPr>
          <a:xfrm>
            <a:off x="4648200" y="4953000"/>
            <a:ext cx="4114800" cy="76200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rgbClr val="004E9A"/>
                </a:solidFill>
              </a:defRPr>
            </a:lvl1pPr>
          </a:lstStyle>
          <a:p>
            <a:pPr lvl="0"/>
            <a:r>
              <a:rPr lang="en-US" sz="1400" dirty="0"/>
              <a:t>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98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81000"/>
            <a:ext cx="84582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>
                <a:solidFill>
                  <a:srgbClr val="DE9027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idx="10"/>
          </p:nvPr>
        </p:nvSpPr>
        <p:spPr>
          <a:xfrm>
            <a:off x="304800" y="1447800"/>
            <a:ext cx="6858000" cy="41910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7239000" y="1447800"/>
            <a:ext cx="1524000" cy="419100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rgbClr val="004E9A"/>
                </a:solidFill>
              </a:defRPr>
            </a:lvl1pPr>
          </a:lstStyle>
          <a:p>
            <a:pPr lvl="0"/>
            <a:r>
              <a:rPr lang="en-US" sz="1400" dirty="0"/>
              <a:t>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317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EA33775C-F671-453E-ACB7-DB9806C22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F974B4D-5C05-4BE8-98B8-9E81C266D32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676400" y="228600"/>
            <a:ext cx="58674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1200"/>
              </a:spcBef>
              <a:buNone/>
              <a:defRPr sz="8800" b="0" spc="300" baseline="0">
                <a:solidFill>
                  <a:srgbClr val="DE9027"/>
                </a:solidFill>
                <a:latin typeface="Tw Cen MT Condensed Extra Bold" panose="020B0803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8" name="Title 13">
            <a:extLst>
              <a:ext uri="{FF2B5EF4-FFF2-40B4-BE49-F238E27FC236}">
                <a16:creationId xmlns:a16="http://schemas.microsoft.com/office/drawing/2014/main" id="{9D15381C-99DC-49BB-ACF5-3E0FE1E388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7400" y="2438400"/>
            <a:ext cx="51816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0">
                <a:solidFill>
                  <a:schemeClr val="bg1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lang="en-US" dirty="0"/>
              <a:t>Click to edit 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6F50ACE-587C-4D95-9FB9-F0C477E10B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57400" y="4191000"/>
            <a:ext cx="5181600" cy="129015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contact info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BC37860-B7EE-49C3-BC21-F87E66A58952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2057400" y="3200400"/>
            <a:ext cx="5181600" cy="76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400" baseline="0">
                <a:solidFill>
                  <a:srgbClr val="DE9027"/>
                </a:solidFill>
                <a:latin typeface="Tw Cen MT Condensed Extra Bold" panose="020B0803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title &amp; email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9AD431E-7214-4B1C-BCCC-9B5C67FF41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709751"/>
            <a:ext cx="4114800" cy="91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31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1AD1C1-7F58-4826-99BD-3C867A984E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4352"/>
            <a:ext cx="9144000" cy="99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2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youtube.com/watch?v=KxAIZ6lBI3w&amp;ab_channel=NateSleigh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24D0D403-41A4-4012-B0B2-3611E8F857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1" y="2625563"/>
            <a:ext cx="5829298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787363"/>
            <a:ext cx="87630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DE9027"/>
                </a:solidFill>
              </a:rPr>
              <a:t>Lake Thunderbird Water Quality Trends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A689E2-95E3-4202-9020-12196198CD36}"/>
              </a:ext>
            </a:extLst>
          </p:cNvPr>
          <p:cNvSpPr txBox="1"/>
          <p:nvPr/>
        </p:nvSpPr>
        <p:spPr>
          <a:xfrm>
            <a:off x="3048000" y="55626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DE9027"/>
                </a:solidFill>
              </a:rPr>
              <a:t>June 3,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685800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Data Analysis – Trends</a:t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4800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Regression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Most commonly used in controlled designs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Assumes normal distribution, data independence, equal variance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Seasonal Kendall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100" dirty="0"/>
              <a:t>Utility and bias not reliant on assumptions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100" dirty="0"/>
              <a:t>Adjusts data for and test results for user-defined seasonal effects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/>
              <a:t>Confidence Level and Trend Likelihood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100" dirty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793B44A-BD27-A590-A083-40D1AF5652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465414"/>
              </p:ext>
            </p:extLst>
          </p:nvPr>
        </p:nvGraphicFramePr>
        <p:xfrm>
          <a:off x="1295400" y="3810000"/>
          <a:ext cx="6172200" cy="2223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4670">
                  <a:extLst>
                    <a:ext uri="{9D8B030D-6E8A-4147-A177-3AD203B41FA5}">
                      <a16:colId xmlns:a16="http://schemas.microsoft.com/office/drawing/2014/main" val="3749432719"/>
                    </a:ext>
                  </a:extLst>
                </a:gridCol>
                <a:gridCol w="2617530">
                  <a:extLst>
                    <a:ext uri="{9D8B030D-6E8A-4147-A177-3AD203B41FA5}">
                      <a16:colId xmlns:a16="http://schemas.microsoft.com/office/drawing/2014/main" val="1590335645"/>
                    </a:ext>
                  </a:extLst>
                </a:gridCol>
              </a:tblGrid>
              <a:tr h="5741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Confidence Level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Trend Likelihood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4244223"/>
                  </a:ext>
                </a:extLst>
              </a:tr>
              <a:tr h="2990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&lt;80%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Unlikely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5823431"/>
                  </a:ext>
                </a:extLst>
              </a:tr>
              <a:tr h="2870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80% to &lt;90%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Indeterminant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7731902"/>
                  </a:ext>
                </a:extLst>
              </a:tr>
              <a:tr h="2870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90% to &lt;95%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Likely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6210682"/>
                  </a:ext>
                </a:extLst>
              </a:tr>
              <a:tr h="2870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95% to &lt;99%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Very Likely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5293385"/>
                  </a:ext>
                </a:extLst>
              </a:tr>
              <a:tr h="3229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99% and greater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Highly Likely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304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567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9793"/>
            <a:ext cx="6172200" cy="574092"/>
          </a:xfrm>
        </p:spPr>
        <p:txBody>
          <a:bodyPr>
            <a:noAutofit/>
          </a:bodyPr>
          <a:lstStyle/>
          <a:p>
            <a:r>
              <a:rPr lang="en-US" sz="4000" dirty="0"/>
              <a:t>Trend Summary—Nutrients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1B8456-4F2B-8CD2-DEBD-8DA7F4077D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/>
              <a:t>Nutrients</a:t>
            </a:r>
          </a:p>
          <a:p>
            <a:pPr indent="0">
              <a:buNone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Know that both TP and TN are high in the reservoir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Generally both showed no significant trend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For TN, showed a likely increasing trend in lacustrine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For TP, showed a likely decreasing trend in Little River Transition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FEF24A-2A51-14F7-7890-C386BCE84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743445"/>
            <a:ext cx="5410199" cy="2908427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2A9D49-1C5B-0634-BA3F-CF8F4BDE2A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62049"/>
            <a:ext cx="5410200" cy="2879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2475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38996"/>
          </a:xfrm>
        </p:spPr>
        <p:txBody>
          <a:bodyPr>
            <a:noAutofit/>
          </a:bodyPr>
          <a:lstStyle/>
          <a:p>
            <a:r>
              <a:rPr lang="en-US" sz="4000" dirty="0"/>
              <a:t>Trend Summary—Clarity and Transparency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8283CE3-769C-03E6-90AE-560DCB31224B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838200"/>
          <a:ext cx="8077201" cy="25860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9817">
                  <a:extLst>
                    <a:ext uri="{9D8B030D-6E8A-4147-A177-3AD203B41FA5}">
                      <a16:colId xmlns:a16="http://schemas.microsoft.com/office/drawing/2014/main" val="4045328384"/>
                    </a:ext>
                  </a:extLst>
                </a:gridCol>
                <a:gridCol w="1369320">
                  <a:extLst>
                    <a:ext uri="{9D8B030D-6E8A-4147-A177-3AD203B41FA5}">
                      <a16:colId xmlns:a16="http://schemas.microsoft.com/office/drawing/2014/main" val="3728687356"/>
                    </a:ext>
                  </a:extLst>
                </a:gridCol>
                <a:gridCol w="574940">
                  <a:extLst>
                    <a:ext uri="{9D8B030D-6E8A-4147-A177-3AD203B41FA5}">
                      <a16:colId xmlns:a16="http://schemas.microsoft.com/office/drawing/2014/main" val="3135901197"/>
                    </a:ext>
                  </a:extLst>
                </a:gridCol>
                <a:gridCol w="1729366">
                  <a:extLst>
                    <a:ext uri="{9D8B030D-6E8A-4147-A177-3AD203B41FA5}">
                      <a16:colId xmlns:a16="http://schemas.microsoft.com/office/drawing/2014/main" val="1100389073"/>
                    </a:ext>
                  </a:extLst>
                </a:gridCol>
                <a:gridCol w="1729366">
                  <a:extLst>
                    <a:ext uri="{9D8B030D-6E8A-4147-A177-3AD203B41FA5}">
                      <a16:colId xmlns:a16="http://schemas.microsoft.com/office/drawing/2014/main" val="201604629"/>
                    </a:ext>
                  </a:extLst>
                </a:gridCol>
                <a:gridCol w="1364392">
                  <a:extLst>
                    <a:ext uri="{9D8B030D-6E8A-4147-A177-3AD203B41FA5}">
                      <a16:colId xmlns:a16="http://schemas.microsoft.com/office/drawing/2014/main" val="2717046076"/>
                    </a:ext>
                  </a:extLst>
                </a:gridCol>
              </a:tblGrid>
              <a:tr h="49588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Ecological Zone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2020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Trend Likelihood for Turbidity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slope (NTU/L*</a:t>
                      </a:r>
                      <a:r>
                        <a:rPr lang="en-US" sz="1600" dirty="0" err="1">
                          <a:effectLst/>
                        </a:rPr>
                        <a:t>yr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baseline="30000" dirty="0">
                          <a:effectLst/>
                        </a:rPr>
                        <a:t>-1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4406098"/>
                  </a:ext>
                </a:extLst>
              </a:tr>
              <a:tr h="24042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Lacustrine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8.9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8.3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Unlikely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-0.02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665129"/>
                  </a:ext>
                </a:extLst>
              </a:tr>
              <a:tr h="240421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Transition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Little River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14.9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14.9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Unlikely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9347394"/>
                  </a:ext>
                </a:extLst>
              </a:tr>
              <a:tr h="2404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Hog Creek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12.7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11.0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Indeterminant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-0.07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1476048"/>
                  </a:ext>
                </a:extLst>
              </a:tr>
              <a:tr h="240421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Riverine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Little River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44.6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53.7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Indeterminant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0.45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8777284"/>
                  </a:ext>
                </a:extLst>
              </a:tr>
              <a:tr h="495882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Riverine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Hog Creek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32.5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Highly Likely to decrease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-1.00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3643445"/>
                  </a:ext>
                </a:extLst>
              </a:tr>
              <a:tr h="44177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Dave Blue Creek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32.5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Likely to decrease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-1.11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857229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CFA9216-66E8-858E-3A4B-BAEAC6E0CF14}"/>
              </a:ext>
            </a:extLst>
          </p:cNvPr>
          <p:cNvGraphicFramePr>
            <a:graphicFrameLocks noGrp="1"/>
          </p:cNvGraphicFramePr>
          <p:nvPr/>
        </p:nvGraphicFramePr>
        <p:xfrm>
          <a:off x="304799" y="3505200"/>
          <a:ext cx="8077201" cy="2789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5197">
                  <a:extLst>
                    <a:ext uri="{9D8B030D-6E8A-4147-A177-3AD203B41FA5}">
                      <a16:colId xmlns:a16="http://schemas.microsoft.com/office/drawing/2014/main" val="1641720906"/>
                    </a:ext>
                  </a:extLst>
                </a:gridCol>
                <a:gridCol w="1671804">
                  <a:extLst>
                    <a:ext uri="{9D8B030D-6E8A-4147-A177-3AD203B41FA5}">
                      <a16:colId xmlns:a16="http://schemas.microsoft.com/office/drawing/2014/main" val="335033598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9186891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12221441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57549415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180792637"/>
                    </a:ext>
                  </a:extLst>
                </a:gridCol>
              </a:tblGrid>
              <a:tr h="24048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Ecological Zone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2020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Trend Likelihood for Secchi Disc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slope (cm/L*yr</a:t>
                      </a:r>
                      <a:r>
                        <a:rPr lang="en-US" sz="1600" baseline="30000">
                          <a:effectLst/>
                        </a:rPr>
                        <a:t>-1</a:t>
                      </a:r>
                      <a:r>
                        <a:rPr lang="en-US" sz="1600">
                          <a:effectLst/>
                        </a:rPr>
                        <a:t>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7164797"/>
                  </a:ext>
                </a:extLst>
              </a:tr>
              <a:tr h="240484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Lacustrine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76.7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64.2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Highly Likely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-0.63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9959350"/>
                  </a:ext>
                </a:extLst>
              </a:tr>
              <a:tr h="49601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Transition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Little River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54.9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43.7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Highly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-0.35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5559328"/>
                  </a:ext>
                </a:extLst>
              </a:tr>
              <a:tr h="3624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Hog Creek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59.1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50.2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Highly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-0.45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6886773"/>
                  </a:ext>
                </a:extLst>
              </a:tr>
              <a:tr h="496013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Riverine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Little River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21.4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16.3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Highly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-0.35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270181"/>
                  </a:ext>
                </a:extLst>
              </a:tr>
              <a:tr h="36246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Riverine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Hog Creek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29.9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31.8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Unlikely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1409296"/>
                  </a:ext>
                </a:extLst>
              </a:tr>
              <a:tr h="240484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Dave Blue Creek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24.9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23.4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Unlikely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-0.12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6239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1407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38996"/>
          </a:xfrm>
        </p:spPr>
        <p:txBody>
          <a:bodyPr>
            <a:noAutofit/>
          </a:bodyPr>
          <a:lstStyle/>
          <a:p>
            <a:r>
              <a:rPr lang="en-US" sz="4000" dirty="0"/>
              <a:t>Trend Summary—Chlorophyll and Pheophytin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1BAC24E-8814-49E2-5EB2-27025A0F43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780670"/>
              </p:ext>
            </p:extLst>
          </p:nvPr>
        </p:nvGraphicFramePr>
        <p:xfrm>
          <a:off x="304800" y="838200"/>
          <a:ext cx="8458202" cy="25907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37147845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73803255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63408572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791705486"/>
                    </a:ext>
                  </a:extLst>
                </a:gridCol>
                <a:gridCol w="1957590">
                  <a:extLst>
                    <a:ext uri="{9D8B030D-6E8A-4147-A177-3AD203B41FA5}">
                      <a16:colId xmlns:a16="http://schemas.microsoft.com/office/drawing/2014/main" val="3319291492"/>
                    </a:ext>
                  </a:extLst>
                </a:gridCol>
                <a:gridCol w="1242812">
                  <a:extLst>
                    <a:ext uri="{9D8B030D-6E8A-4147-A177-3AD203B41FA5}">
                      <a16:colId xmlns:a16="http://schemas.microsoft.com/office/drawing/2014/main" val="4250452340"/>
                    </a:ext>
                  </a:extLst>
                </a:gridCol>
              </a:tblGrid>
              <a:tr h="77173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Ecological Zone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79" marR="6147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2000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79" marR="614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2020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79" marR="614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Trend Likelihood for Chlorophyll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79" marR="614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slope (µg/L*yr</a:t>
                      </a:r>
                      <a:r>
                        <a:rPr lang="en-US" sz="1600" baseline="30000">
                          <a:effectLst/>
                          <a:latin typeface="+mn-lt"/>
                        </a:rPr>
                        <a:t>-1</a:t>
                      </a:r>
                      <a:r>
                        <a:rPr lang="en-US" sz="1600">
                          <a:effectLst/>
                          <a:latin typeface="+mn-lt"/>
                        </a:rPr>
                        <a:t>)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79" marR="61479" marT="0" marB="0"/>
                </a:tc>
                <a:extLst>
                  <a:ext uri="{0D108BD9-81ED-4DB2-BD59-A6C34878D82A}">
                    <a16:rowId xmlns:a16="http://schemas.microsoft.com/office/drawing/2014/main" val="3839542837"/>
                  </a:ext>
                </a:extLst>
              </a:tr>
              <a:tr h="303177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Lacustrine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79" marR="6147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11.6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79" marR="614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20.8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79" marR="614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Highly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79" marR="614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0.45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79" marR="61479" marT="0" marB="0"/>
                </a:tc>
                <a:extLst>
                  <a:ext uri="{0D108BD9-81ED-4DB2-BD59-A6C34878D82A}">
                    <a16:rowId xmlns:a16="http://schemas.microsoft.com/office/drawing/2014/main" val="3370406337"/>
                  </a:ext>
                </a:extLst>
              </a:tr>
              <a:tr h="303177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Transition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79" marR="614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Little River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79" marR="614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12.8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79" marR="614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25.7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79" marR="614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Highly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79" marR="614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0.64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79" marR="61479" marT="0" marB="0"/>
                </a:tc>
                <a:extLst>
                  <a:ext uri="{0D108BD9-81ED-4DB2-BD59-A6C34878D82A}">
                    <a16:rowId xmlns:a16="http://schemas.microsoft.com/office/drawing/2014/main" val="16353563"/>
                  </a:ext>
                </a:extLst>
              </a:tr>
              <a:tr h="303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Hog Creek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79" marR="614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12.0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79" marR="614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24.3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79" marR="614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Highly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79" marR="614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0.60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79" marR="61479" marT="0" marB="0"/>
                </a:tc>
                <a:extLst>
                  <a:ext uri="{0D108BD9-81ED-4DB2-BD59-A6C34878D82A}">
                    <a16:rowId xmlns:a16="http://schemas.microsoft.com/office/drawing/2014/main" val="1919401978"/>
                  </a:ext>
                </a:extLst>
              </a:tr>
              <a:tr h="303177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Riverine</a:t>
                      </a:r>
                      <a:endParaRPr lang="en-US" sz="16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1479" marR="614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Little River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79" marR="614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19.0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79" marR="614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32.7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79" marR="614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Highly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79" marR="614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0.67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79" marR="61479" marT="0" marB="0"/>
                </a:tc>
                <a:extLst>
                  <a:ext uri="{0D108BD9-81ED-4DB2-BD59-A6C34878D82A}">
                    <a16:rowId xmlns:a16="http://schemas.microsoft.com/office/drawing/2014/main" val="3314457160"/>
                  </a:ext>
                </a:extLst>
              </a:tr>
              <a:tr h="303177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Riverine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79" marR="614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Hog Creek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79" marR="614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28.3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79" marR="614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21.3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79" marR="614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Very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79" marR="614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-0.5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79" marR="61479" marT="0" marB="0"/>
                </a:tc>
                <a:extLst>
                  <a:ext uri="{0D108BD9-81ED-4DB2-BD59-A6C34878D82A}">
                    <a16:rowId xmlns:a16="http://schemas.microsoft.com/office/drawing/2014/main" val="1948977220"/>
                  </a:ext>
                </a:extLst>
              </a:tr>
              <a:tr h="303177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Dave Blue Creek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79" marR="6147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39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79" marR="614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26.3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79" marR="614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Highly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79" marR="614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-1.12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79" marR="61479" marT="0" marB="0"/>
                </a:tc>
                <a:extLst>
                  <a:ext uri="{0D108BD9-81ED-4DB2-BD59-A6C34878D82A}">
                    <a16:rowId xmlns:a16="http://schemas.microsoft.com/office/drawing/2014/main" val="410387607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C70BFDE-818A-C091-43D7-9C40B92B29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954939"/>
              </p:ext>
            </p:extLst>
          </p:nvPr>
        </p:nvGraphicFramePr>
        <p:xfrm>
          <a:off x="304800" y="3552003"/>
          <a:ext cx="4624590" cy="25907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37147845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738032551"/>
                    </a:ext>
                  </a:extLst>
                </a:gridCol>
                <a:gridCol w="1957590">
                  <a:extLst>
                    <a:ext uri="{9D8B030D-6E8A-4147-A177-3AD203B41FA5}">
                      <a16:colId xmlns:a16="http://schemas.microsoft.com/office/drawing/2014/main" val="3319291492"/>
                    </a:ext>
                  </a:extLst>
                </a:gridCol>
              </a:tblGrid>
              <a:tr h="77173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Ecological Zone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79" marR="6147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Trend Likelihood for Pheophytin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79" marR="61479" marT="0" marB="0"/>
                </a:tc>
                <a:extLst>
                  <a:ext uri="{0D108BD9-81ED-4DB2-BD59-A6C34878D82A}">
                    <a16:rowId xmlns:a16="http://schemas.microsoft.com/office/drawing/2014/main" val="3839542837"/>
                  </a:ext>
                </a:extLst>
              </a:tr>
              <a:tr h="303177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Lacustrine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79" marR="6147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Highly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79" marR="61479" marT="0" marB="0"/>
                </a:tc>
                <a:extLst>
                  <a:ext uri="{0D108BD9-81ED-4DB2-BD59-A6C34878D82A}">
                    <a16:rowId xmlns:a16="http://schemas.microsoft.com/office/drawing/2014/main" val="3370406337"/>
                  </a:ext>
                </a:extLst>
              </a:tr>
              <a:tr h="303177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Transition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79" marR="614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Little River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79" marR="614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Highly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79" marR="61479" marT="0" marB="0"/>
                </a:tc>
                <a:extLst>
                  <a:ext uri="{0D108BD9-81ED-4DB2-BD59-A6C34878D82A}">
                    <a16:rowId xmlns:a16="http://schemas.microsoft.com/office/drawing/2014/main" val="16353563"/>
                  </a:ext>
                </a:extLst>
              </a:tr>
              <a:tr h="303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Hog Creek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79" marR="614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Highly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79" marR="61479" marT="0" marB="0"/>
                </a:tc>
                <a:extLst>
                  <a:ext uri="{0D108BD9-81ED-4DB2-BD59-A6C34878D82A}">
                    <a16:rowId xmlns:a16="http://schemas.microsoft.com/office/drawing/2014/main" val="1919401978"/>
                  </a:ext>
                </a:extLst>
              </a:tr>
              <a:tr h="303177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Riverine</a:t>
                      </a:r>
                      <a:endParaRPr lang="en-US" sz="16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1479" marR="614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Little River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79" marR="614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Highly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79" marR="61479" marT="0" marB="0"/>
                </a:tc>
                <a:extLst>
                  <a:ext uri="{0D108BD9-81ED-4DB2-BD59-A6C34878D82A}">
                    <a16:rowId xmlns:a16="http://schemas.microsoft.com/office/drawing/2014/main" val="3314457160"/>
                  </a:ext>
                </a:extLst>
              </a:tr>
              <a:tr h="303177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Riverine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79" marR="614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Hog Creek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79" marR="614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Very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79" marR="61479" marT="0" marB="0"/>
                </a:tc>
                <a:extLst>
                  <a:ext uri="{0D108BD9-81ED-4DB2-BD59-A6C34878D82A}">
                    <a16:rowId xmlns:a16="http://schemas.microsoft.com/office/drawing/2014/main" val="1948977220"/>
                  </a:ext>
                </a:extLst>
              </a:tr>
              <a:tr h="303177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Dave Blue Creek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79" marR="6147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Highly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79" marR="61479" marT="0" marB="0"/>
                </a:tc>
                <a:extLst>
                  <a:ext uri="{0D108BD9-81ED-4DB2-BD59-A6C34878D82A}">
                    <a16:rowId xmlns:a16="http://schemas.microsoft.com/office/drawing/2014/main" val="4103876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481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9793"/>
            <a:ext cx="6172200" cy="574092"/>
          </a:xfrm>
        </p:spPr>
        <p:txBody>
          <a:bodyPr>
            <a:noAutofit/>
          </a:bodyPr>
          <a:lstStyle/>
          <a:p>
            <a:r>
              <a:rPr lang="en-US" sz="4000" dirty="0"/>
              <a:t>Reservoir Ecological Model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1B8456-4F2B-8CD2-DEBD-8DA7F4077D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29401" y="76200"/>
            <a:ext cx="2438399" cy="5867400"/>
          </a:xfrm>
        </p:spPr>
        <p:txBody>
          <a:bodyPr/>
          <a:lstStyle/>
          <a:p>
            <a:pPr indent="0">
              <a:buNone/>
            </a:pPr>
            <a:r>
              <a:rPr lang="en-US" dirty="0"/>
              <a:t>Following a longitudinal gradient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Nutrient Stressors</a:t>
            </a:r>
          </a:p>
          <a:p>
            <a:pPr marL="468630" lvl="1" indent="-285750">
              <a:buFont typeface="Wingdings" panose="05000000000000000000" pitchFamily="2" charset="2"/>
              <a:buChar char="Ø"/>
            </a:pPr>
            <a:r>
              <a:rPr lang="en-US" dirty="0"/>
              <a:t>higher in riverine to lower in lacustrine</a:t>
            </a:r>
          </a:p>
          <a:p>
            <a:pPr marL="468630" lvl="1" indent="-285750">
              <a:buFont typeface="Wingdings" panose="05000000000000000000" pitchFamily="2" charset="2"/>
              <a:buChar char="Ø"/>
            </a:pPr>
            <a:r>
              <a:rPr lang="en-US" dirty="0"/>
              <a:t>Source in upper end is watershed</a:t>
            </a:r>
          </a:p>
          <a:p>
            <a:pPr marL="468630" lvl="1" indent="-285750">
              <a:buFont typeface="Wingdings" panose="05000000000000000000" pitchFamily="2" charset="2"/>
              <a:buChar char="Ø"/>
            </a:pPr>
            <a:r>
              <a:rPr lang="en-US" dirty="0"/>
              <a:t>Source in lower end is internal cycling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Turbidity</a:t>
            </a:r>
          </a:p>
          <a:p>
            <a:pPr marL="468630" lvl="1" indent="-285750">
              <a:buFont typeface="Wingdings" panose="05000000000000000000" pitchFamily="2" charset="2"/>
              <a:buChar char="Ø"/>
            </a:pPr>
            <a:r>
              <a:rPr lang="en-US" dirty="0"/>
              <a:t>Upper end has high TSS upper end and is Light-limited </a:t>
            </a:r>
          </a:p>
          <a:p>
            <a:pPr marL="468630" lvl="1" indent="-285750">
              <a:buFont typeface="Wingdings" panose="05000000000000000000" pitchFamily="2" charset="2"/>
              <a:buChar char="Ø"/>
            </a:pPr>
            <a:r>
              <a:rPr lang="en-US" dirty="0"/>
              <a:t>Lower end is clear with no light limiting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Response</a:t>
            </a:r>
          </a:p>
          <a:p>
            <a:pPr marL="468630" lvl="1" indent="-285750">
              <a:buFont typeface="Wingdings" panose="05000000000000000000" pitchFamily="2" charset="2"/>
              <a:buChar char="Ø"/>
            </a:pPr>
            <a:r>
              <a:rPr lang="en-US" dirty="0"/>
              <a:t>Upper end mostly tending eutrophic</a:t>
            </a:r>
          </a:p>
          <a:p>
            <a:pPr marL="468630" lvl="1" indent="-285750">
              <a:buFont typeface="Wingdings" panose="05000000000000000000" pitchFamily="2" charset="2"/>
              <a:buChar char="Ø"/>
            </a:pPr>
            <a:r>
              <a:rPr lang="en-US" dirty="0"/>
              <a:t>Become more oligotrophic toward lower end</a:t>
            </a:r>
          </a:p>
          <a:p>
            <a:pPr marL="468630" lvl="1" indent="-285750">
              <a:buFont typeface="Wingdings" panose="05000000000000000000" pitchFamily="2" charset="2"/>
              <a:buChar char="Ø"/>
            </a:pPr>
            <a:r>
              <a:rPr lang="en-US" dirty="0"/>
              <a:t>High transparency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F4485E-B331-B6B1-AD83-C0284B021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5" y="947057"/>
            <a:ext cx="66294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91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152400"/>
            <a:ext cx="8458200" cy="457200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Thunderbird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243" y="685800"/>
            <a:ext cx="8394700" cy="5105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Nutrients are at excessive levels throughout the reservoir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 showing some decrease in the Little River transition zone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Need to understand nutrient entrainment and recycling better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Turbidity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generally becomes lower as move through the lake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is generally in line with the attribute model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Turbidity impairment mostly result of suspended solids in riverine zones of lake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Decreasing inorganic solids (turbidity) in the Hog Creek and Dave Blue Creek riverine zones suggest significant land use changes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Cultural eutrophication continues to be an ongoing and worsening process throughout the reservoir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Chlorophyll-a is increasing significantly in lacustrine, transition and Little River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a corollary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transparency is significantly decreasing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Additionally, increasing pheophytin is i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ndicative of continual algal die-offs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Conversely, have a significant decrease in chlorophyll-a in Hog and Dave Blue Creek but still considered hyper-eutrophic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Transparency shows a leveling in these areas, as well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586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28600"/>
            <a:ext cx="8458200" cy="914400"/>
          </a:xfrm>
        </p:spPr>
        <p:txBody>
          <a:bodyPr>
            <a:normAutofit/>
          </a:bodyPr>
          <a:lstStyle/>
          <a:p>
            <a:r>
              <a:rPr lang="en-US" sz="5400" dirty="0"/>
              <a:t>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395" y="1295400"/>
            <a:ext cx="5842000" cy="3556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External vs Internal nutrient sources</a:t>
            </a: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Determine links between land use features and external load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Long-term trend analysis requires consistency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Prioritize Stations, parameters, sample frequency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Laboratory methods (detection limits)</a:t>
            </a:r>
          </a:p>
        </p:txBody>
      </p:sp>
      <p:pic>
        <p:nvPicPr>
          <p:cNvPr id="6" name="Picture 5" descr="A picture containing sitting, plastic, close&#10;&#10;Description automatically generated">
            <a:extLst>
              <a:ext uri="{FF2B5EF4-FFF2-40B4-BE49-F238E27FC236}">
                <a16:creationId xmlns:a16="http://schemas.microsoft.com/office/drawing/2014/main" id="{3AB109CD-C196-4E52-89E3-154536A06E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432" y="1295400"/>
            <a:ext cx="26670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40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water, outdoor, sky, lake&#10;&#10;Description automatically generated">
            <a:extLst>
              <a:ext uri="{FF2B5EF4-FFF2-40B4-BE49-F238E27FC236}">
                <a16:creationId xmlns:a16="http://schemas.microsoft.com/office/drawing/2014/main" id="{7ADC5570-1520-4569-AADE-6F3633FE51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139698"/>
            <a:ext cx="4216400" cy="3162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8458200" cy="9144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5" name="Picture 4" descr="A picture containing sky, outdoor, cloudy, clouds&#10;&#10;Description automatically generated">
            <a:extLst>
              <a:ext uri="{FF2B5EF4-FFF2-40B4-BE49-F238E27FC236}">
                <a16:creationId xmlns:a16="http://schemas.microsoft.com/office/drawing/2014/main" id="{D7991F36-8ED5-452E-9735-82DBFE9646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5" y="2614059"/>
            <a:ext cx="4216400" cy="3162300"/>
          </a:xfrm>
          <a:prstGeom prst="rect">
            <a:avLst/>
          </a:prstGeom>
        </p:spPr>
      </p:pic>
      <p:pic>
        <p:nvPicPr>
          <p:cNvPr id="6" name="Picture 5" descr="A body of water with trees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4990CD64-E359-4355-B4C3-561AC11123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77" y="2948913"/>
            <a:ext cx="3793064" cy="2844798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5C18C00-7336-4969-8DB0-82D1216CC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lake thunderbird ok">
            <a:extLst>
              <a:ext uri="{FF2B5EF4-FFF2-40B4-BE49-F238E27FC236}">
                <a16:creationId xmlns:a16="http://schemas.microsoft.com/office/drawing/2014/main" id="{F1504E09-5289-471A-9159-21FE8EB5F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6849"/>
            <a:ext cx="5181600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48BC89-7E20-46ED-933E-95A8DFDCBCB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676400" y="139700"/>
            <a:ext cx="5867400" cy="129540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C7950D-7E06-44F3-930E-7B2E1F5BDC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2F018E-D9BC-46FA-9095-239D14652C47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32F786E-4FC2-44D3-89C5-30A6EB291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083396-FF74-4F26-9320-5E98E68E6E2D}"/>
              </a:ext>
            </a:extLst>
          </p:cNvPr>
          <p:cNvSpPr txBox="1"/>
          <p:nvPr/>
        </p:nvSpPr>
        <p:spPr>
          <a:xfrm>
            <a:off x="8445604" y="6488668"/>
            <a:ext cx="698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SDOX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680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914400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Exploratory Data Analysis</a:t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48006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Affects Study Design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Is the data suitable for trends analysis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Adequate data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Both period of record and timestep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Period of Record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Hydrologic Variation 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Climatological Variation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Physical Variation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Timestep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Data intermittency issues (short term interruptions)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Inadequate seasonality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Data gaps (long-term interruptions)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Parameter Selection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94388F0-9069-2568-1E55-24F7D7070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CB6CF3-72A9-D24C-A386-4E49CD6419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0CE31F3-3955-C7F8-8872-FFF58BD505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7999" y="76200"/>
            <a:ext cx="2209801" cy="5867400"/>
          </a:xfrm>
        </p:spPr>
        <p:txBody>
          <a:bodyPr/>
          <a:lstStyle/>
          <a:p>
            <a:endParaRPr lang="en-US" dirty="0"/>
          </a:p>
          <a:p>
            <a:pPr indent="0">
              <a:buNone/>
            </a:pPr>
            <a:r>
              <a:rPr lang="en-US" b="1" u="sng" dirty="0"/>
              <a:t>Parameter Selection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Watershed characteristics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Stressor variables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Eutrophication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Sedimentation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Response variables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Water Clarity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Transparency (i.e., Available Light)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Biologic Response (algal chlorophyll and pheophytin, plankton community dynamics)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2CE2D3-8819-1FE3-3EDF-5CF47FC60D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0" t="5269" r="10915"/>
          <a:stretch/>
        </p:blipFill>
        <p:spPr bwMode="auto">
          <a:xfrm>
            <a:off x="1" y="0"/>
            <a:ext cx="6858000" cy="4355262"/>
          </a:xfrm>
          <a:prstGeom prst="rect">
            <a:avLst/>
          </a:prstGeom>
          <a:noFill/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54C4461F-A693-44A6-C64D-3E4AE4257F77}"/>
              </a:ext>
            </a:extLst>
          </p:cNvPr>
          <p:cNvSpPr txBox="1"/>
          <p:nvPr/>
        </p:nvSpPr>
        <p:spPr>
          <a:xfrm>
            <a:off x="76200" y="4343400"/>
            <a:ext cx="6705600" cy="1579880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+mj-lt"/>
              <a:buAutoNum type="arabi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Nutrients (N and P) enter the lake through external loading from the surrounding watershed and   internal recycling processes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+mj-lt"/>
              <a:buAutoNum type="arabi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Nutrients and light stimulate the growth of phytoplankton and macrophytes (aquatic plants)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+mj-lt"/>
              <a:buAutoNum type="arabi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Aquatic plants consume carbon dioxide and the increase the pH of the lake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+mj-lt"/>
              <a:buAutoNum type="arabi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Zooplankton (aquatic invertebrates) graze on the phytoplankton population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800"/>
              <a:buFont typeface="+mj-lt"/>
              <a:buAutoNum type="arabi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Aquatic plants break down and or die, consume oxygen as part of decomposition, and recycle ammonia, phosphorus, and carbon dioxide into the water and the sediments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81704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7BD02-450F-6EEE-E83E-A2F58885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914400"/>
          </a:xfrm>
        </p:spPr>
        <p:txBody>
          <a:bodyPr/>
          <a:lstStyle/>
          <a:p>
            <a:r>
              <a:rPr lang="en-US" dirty="0"/>
              <a:t>Parameter Selection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B0F595-F6C9-87C5-F67E-55395403E6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063838"/>
              </p:ext>
            </p:extLst>
          </p:nvPr>
        </p:nvGraphicFramePr>
        <p:xfrm>
          <a:off x="381000" y="1346200"/>
          <a:ext cx="8382000" cy="42925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6413">
                  <a:extLst>
                    <a:ext uri="{9D8B030D-6E8A-4147-A177-3AD203B41FA5}">
                      <a16:colId xmlns:a16="http://schemas.microsoft.com/office/drawing/2014/main" val="598389486"/>
                    </a:ext>
                  </a:extLst>
                </a:gridCol>
                <a:gridCol w="898887">
                  <a:extLst>
                    <a:ext uri="{9D8B030D-6E8A-4147-A177-3AD203B41FA5}">
                      <a16:colId xmlns:a16="http://schemas.microsoft.com/office/drawing/2014/main" val="1052667445"/>
                    </a:ext>
                  </a:extLst>
                </a:gridCol>
                <a:gridCol w="4586700">
                  <a:extLst>
                    <a:ext uri="{9D8B030D-6E8A-4147-A177-3AD203B41FA5}">
                      <a16:colId xmlns:a16="http://schemas.microsoft.com/office/drawing/2014/main" val="3506669604"/>
                    </a:ext>
                  </a:extLst>
                </a:gridCol>
              </a:tblGrid>
              <a:tr h="390236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effectLst/>
                        </a:rPr>
                        <a:t>Analyzed Surface Parameters</a:t>
                      </a:r>
                      <a:endParaRPr lang="en-US" sz="1600" b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>
                          <a:effectLst/>
                        </a:rPr>
                        <a:t>Unit</a:t>
                      </a:r>
                      <a:endParaRPr lang="en-US" sz="1600" b="1" u="sng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>
                          <a:effectLst/>
                        </a:rPr>
                        <a:t>Indicator Type </a:t>
                      </a:r>
                      <a:endParaRPr lang="en-US" sz="1600" b="1" u="sng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3920140"/>
                  </a:ext>
                </a:extLst>
              </a:tr>
              <a:tr h="390236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>
                          <a:effectLst/>
                        </a:rPr>
                        <a:t>Turbidity</a:t>
                      </a:r>
                      <a:endParaRPr lang="en-US" sz="16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>
                          <a:effectLst/>
                        </a:rPr>
                        <a:t>NTU</a:t>
                      </a:r>
                      <a:endParaRPr lang="en-US" sz="16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>
                          <a:effectLst/>
                        </a:rPr>
                        <a:t>Sedimentation stressor and response</a:t>
                      </a:r>
                      <a:endParaRPr lang="en-US" sz="16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53602"/>
                  </a:ext>
                </a:extLst>
              </a:tr>
              <a:tr h="390236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>
                          <a:effectLst/>
                        </a:rPr>
                        <a:t>Secchi Disk Depth</a:t>
                      </a:r>
                      <a:endParaRPr lang="en-US" sz="16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>
                          <a:effectLst/>
                        </a:rPr>
                        <a:t>cm</a:t>
                      </a:r>
                      <a:endParaRPr lang="en-US" sz="16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>
                          <a:effectLst/>
                        </a:rPr>
                        <a:t>Eutrophication stressor and response</a:t>
                      </a:r>
                      <a:endParaRPr lang="en-US" sz="16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7424914"/>
                  </a:ext>
                </a:extLst>
              </a:tr>
              <a:tr h="390236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>
                          <a:effectLst/>
                        </a:rPr>
                        <a:t>Total Alkalinity</a:t>
                      </a:r>
                      <a:endParaRPr lang="en-US" sz="1600" b="1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>
                          <a:effectLst/>
                        </a:rPr>
                        <a:t>mg/L</a:t>
                      </a:r>
                      <a:endParaRPr lang="en-US" sz="1600" b="1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>
                          <a:effectLst/>
                        </a:rPr>
                        <a:t>Watershed geology</a:t>
                      </a:r>
                      <a:endParaRPr lang="en-US" sz="16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9321897"/>
                  </a:ext>
                </a:extLst>
              </a:tr>
              <a:tr h="390236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>
                          <a:effectLst/>
                        </a:rPr>
                        <a:t>Total Hardness</a:t>
                      </a:r>
                      <a:endParaRPr lang="en-US" sz="1600" b="1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>
                          <a:effectLst/>
                        </a:rPr>
                        <a:t>mg/L</a:t>
                      </a:r>
                      <a:endParaRPr lang="en-US" sz="1600" b="1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>
                          <a:effectLst/>
                        </a:rPr>
                        <a:t>Watershed geology</a:t>
                      </a:r>
                      <a:endParaRPr lang="en-US" sz="16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7687101"/>
                  </a:ext>
                </a:extLst>
              </a:tr>
              <a:tr h="390236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>
                          <a:effectLst/>
                        </a:rPr>
                        <a:t>Chlorophyll a</a:t>
                      </a:r>
                      <a:endParaRPr lang="en-US" sz="1600" b="1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>
                          <a:effectLst/>
                        </a:rPr>
                        <a:t>µg/L</a:t>
                      </a:r>
                      <a:endParaRPr lang="en-US" sz="1600" b="1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>
                          <a:effectLst/>
                        </a:rPr>
                        <a:t>Eutrophication stressor response</a:t>
                      </a:r>
                      <a:endParaRPr lang="en-US" sz="16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483766"/>
                  </a:ext>
                </a:extLst>
              </a:tr>
              <a:tr h="390236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>
                          <a:effectLst/>
                        </a:rPr>
                        <a:t>Pheophytin-a</a:t>
                      </a:r>
                      <a:endParaRPr lang="en-US" sz="1600" b="1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>
                          <a:effectLst/>
                        </a:rPr>
                        <a:t>µg/L</a:t>
                      </a:r>
                      <a:endParaRPr lang="en-US" sz="1600" b="1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>
                          <a:effectLst/>
                        </a:rPr>
                        <a:t>Eutrophication stressor response</a:t>
                      </a:r>
                      <a:endParaRPr lang="en-US" sz="16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0724796"/>
                  </a:ext>
                </a:extLst>
              </a:tr>
              <a:tr h="390236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>
                          <a:effectLst/>
                        </a:rPr>
                        <a:t>Ammonia as N</a:t>
                      </a:r>
                      <a:endParaRPr lang="en-US" sz="1600" b="1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>
                          <a:effectLst/>
                        </a:rPr>
                        <a:t>mg/L</a:t>
                      </a:r>
                      <a:endParaRPr lang="en-US" sz="1600" b="1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>
                          <a:effectLst/>
                        </a:rPr>
                        <a:t>Eutrophication stressor</a:t>
                      </a:r>
                      <a:endParaRPr lang="en-US" sz="16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8555556"/>
                  </a:ext>
                </a:extLst>
              </a:tr>
              <a:tr h="390236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>
                          <a:effectLst/>
                        </a:rPr>
                        <a:t>Inorganic Nitrogen as N</a:t>
                      </a:r>
                      <a:endParaRPr lang="en-US" sz="1600" b="1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>
                          <a:effectLst/>
                        </a:rPr>
                        <a:t>mg/L</a:t>
                      </a:r>
                      <a:endParaRPr lang="en-US" sz="1600" b="1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>
                          <a:effectLst/>
                        </a:rPr>
                        <a:t>Eutrophication stressor</a:t>
                      </a:r>
                      <a:endParaRPr lang="en-US" sz="16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6378718"/>
                  </a:ext>
                </a:extLst>
              </a:tr>
              <a:tr h="390236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>
                          <a:effectLst/>
                        </a:rPr>
                        <a:t>Total Nitrogen as N</a:t>
                      </a:r>
                      <a:endParaRPr lang="en-US" sz="1600" b="1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>
                          <a:effectLst/>
                        </a:rPr>
                        <a:t>mg/L</a:t>
                      </a:r>
                      <a:endParaRPr lang="en-US" sz="1600" b="1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>
                          <a:effectLst/>
                        </a:rPr>
                        <a:t>Eutrophication stressor</a:t>
                      </a:r>
                      <a:endParaRPr lang="en-US" sz="16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6767480"/>
                  </a:ext>
                </a:extLst>
              </a:tr>
              <a:tr h="390236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>
                          <a:effectLst/>
                        </a:rPr>
                        <a:t>Total Phosphorous as P</a:t>
                      </a:r>
                      <a:endParaRPr lang="en-US" sz="1600" b="1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>
                          <a:effectLst/>
                        </a:rPr>
                        <a:t>mg/L</a:t>
                      </a:r>
                      <a:endParaRPr lang="en-US" sz="1600" b="1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>
                          <a:effectLst/>
                        </a:rPr>
                        <a:t>Eutrophication stressor</a:t>
                      </a:r>
                      <a:endParaRPr lang="en-US" sz="16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34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2475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914400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Exploratory Data Analysis</a:t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4800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Spatial Analysis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Is the lake adequately represented both ecologically and hydrologically?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Can stations be aggregated?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Data Analysis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100" dirty="0"/>
              <a:t>What is the condition of the data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100" dirty="0"/>
              <a:t>Look at both distribution and shape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100" dirty="0"/>
              <a:t>Affects statistical analysis and interpretation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4311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b="1" kern="1400" spc="-50" dirty="0">
                <a:latin typeface="Calibri Light" panose="020F03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Reservoir Ecological </a:t>
            </a:r>
            <a:r>
              <a:rPr lang="en-US" sz="4800" b="1" kern="1400" spc="-50" dirty="0">
                <a:effectLst/>
                <a:latin typeface="Calibri Light" panose="020F030202020403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Zones</a:t>
            </a:r>
            <a:endParaRPr lang="en-US" cap="non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6DF9D0-FADB-4F73-9D5D-0B0EE1ADFC7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8793480" cy="426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0747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6C87F31-E62B-E662-4122-BC0C6983F0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541163"/>
              </p:ext>
            </p:extLst>
          </p:nvPr>
        </p:nvGraphicFramePr>
        <p:xfrm>
          <a:off x="4572000" y="298282"/>
          <a:ext cx="4572000" cy="51119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192796399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369092667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675285234"/>
                    </a:ext>
                  </a:extLst>
                </a:gridCol>
              </a:tblGrid>
              <a:tr h="9504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Monitoring  ID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Name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Ecological Zone Assignment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0983761"/>
                  </a:ext>
                </a:extLst>
              </a:tr>
              <a:tr h="4002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520810000020-01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Sta 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Lacustrine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04569829"/>
                  </a:ext>
                </a:extLst>
              </a:tr>
              <a:tr h="4002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520810000020-02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Sta 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Lacustrine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72502895"/>
                  </a:ext>
                </a:extLst>
              </a:tr>
              <a:tr h="4002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520810000020-04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Sta 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Lacustrine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13509612"/>
                  </a:ext>
                </a:extLst>
              </a:tr>
              <a:tr h="4002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520810000020-12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Sta 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Lacustrine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2937081"/>
                  </a:ext>
                </a:extLst>
              </a:tr>
              <a:tr h="4002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520810000020-03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Sta 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Hog Creek Transition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71279750"/>
                  </a:ext>
                </a:extLst>
              </a:tr>
              <a:tr h="4002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520810000020-08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Sta 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Hog Creek Riverine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87607992"/>
                  </a:ext>
                </a:extLst>
              </a:tr>
              <a:tr h="4002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520810000020-05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Sta 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Little River Transition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15460291"/>
                  </a:ext>
                </a:extLst>
              </a:tr>
              <a:tr h="4002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520810000020-07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Sta 7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Little River Transition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4401891"/>
                  </a:ext>
                </a:extLst>
              </a:tr>
              <a:tr h="4002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520810000020-06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Sta 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Little River Riverine?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54000350"/>
                  </a:ext>
                </a:extLst>
              </a:tr>
              <a:tr h="55954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520810000020-11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Sta 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Dave Blue Creek Riverine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43238502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4EA7E362-513C-DEF6-3C4F-89C7100C246C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10886"/>
            <a:ext cx="4267200" cy="595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2325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6C87F31-E62B-E662-4122-BC0C6983F0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72779"/>
              </p:ext>
            </p:extLst>
          </p:nvPr>
        </p:nvGraphicFramePr>
        <p:xfrm>
          <a:off x="5143500" y="222159"/>
          <a:ext cx="4038600" cy="32831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2251">
                  <a:extLst>
                    <a:ext uri="{9D8B030D-6E8A-4147-A177-3AD203B41FA5}">
                      <a16:colId xmlns:a16="http://schemas.microsoft.com/office/drawing/2014/main" val="2369092667"/>
                    </a:ext>
                  </a:extLst>
                </a:gridCol>
                <a:gridCol w="2576349">
                  <a:extLst>
                    <a:ext uri="{9D8B030D-6E8A-4147-A177-3AD203B41FA5}">
                      <a16:colId xmlns:a16="http://schemas.microsoft.com/office/drawing/2014/main" val="675285234"/>
                    </a:ext>
                  </a:extLst>
                </a:gridCol>
              </a:tblGrid>
              <a:tr h="8887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Station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Ecological Zone Assignment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0983761"/>
                  </a:ext>
                </a:extLst>
              </a:tr>
              <a:tr h="3742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Stations 1, 2, 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Lacustrine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04569829"/>
                  </a:ext>
                </a:extLst>
              </a:tr>
              <a:tr h="3742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Station 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Hog Creek Transition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71279750"/>
                  </a:ext>
                </a:extLst>
              </a:tr>
              <a:tr h="3742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highlight>
                            <a:srgbClr val="FF00FF"/>
                          </a:highlight>
                        </a:rPr>
                        <a:t>Station 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highlight>
                            <a:srgbClr val="FF00FF"/>
                          </a:highlight>
                        </a:rPr>
                        <a:t>Hog Creek Riverine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87607992"/>
                  </a:ext>
                </a:extLst>
              </a:tr>
              <a:tr h="3742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Stations 5, 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Little River Transition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15460291"/>
                  </a:ext>
                </a:extLst>
              </a:tr>
              <a:tr h="3742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highlight>
                            <a:srgbClr val="808000"/>
                          </a:highlight>
                        </a:rPr>
                        <a:t>Station 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808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highlight>
                            <a:srgbClr val="808000"/>
                          </a:highlight>
                        </a:rPr>
                        <a:t>Little River Riverine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808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54000350"/>
                  </a:ext>
                </a:extLst>
              </a:tr>
              <a:tr h="523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Station 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Dave Blue Creek Riverine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43238502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4EA7E362-513C-DEF6-3C4F-89C7100C246C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145097"/>
            <a:ext cx="4724400" cy="595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E0BA2C1-49C3-3299-7338-84C868603FB2}"/>
              </a:ext>
            </a:extLst>
          </p:cNvPr>
          <p:cNvSpPr/>
          <p:nvPr/>
        </p:nvSpPr>
        <p:spPr>
          <a:xfrm>
            <a:off x="76200" y="2476500"/>
            <a:ext cx="1219200" cy="1638300"/>
          </a:xfrm>
          <a:prstGeom prst="ellipse">
            <a:avLst/>
          </a:prstGeom>
          <a:solidFill>
            <a:schemeClr val="accent3">
              <a:lumMod val="50000"/>
              <a:alpha val="24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FB88154-5428-0135-BF3D-65F3807AEB22}"/>
              </a:ext>
            </a:extLst>
          </p:cNvPr>
          <p:cNvSpPr/>
          <p:nvPr/>
        </p:nvSpPr>
        <p:spPr>
          <a:xfrm>
            <a:off x="3048000" y="3124200"/>
            <a:ext cx="1905000" cy="1905000"/>
          </a:xfrm>
          <a:prstGeom prst="ellipse">
            <a:avLst/>
          </a:prstGeom>
          <a:solidFill>
            <a:schemeClr val="tx2">
              <a:lumMod val="40000"/>
              <a:lumOff val="60000"/>
              <a:alpha val="24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494DD21-40E0-8DE8-3EF6-05AD2744790A}"/>
              </a:ext>
            </a:extLst>
          </p:cNvPr>
          <p:cNvSpPr/>
          <p:nvPr/>
        </p:nvSpPr>
        <p:spPr>
          <a:xfrm>
            <a:off x="2667000" y="69759"/>
            <a:ext cx="1219200" cy="1638300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7E3D65A-01E1-1087-1A29-3C1FE2BEDFFB}"/>
              </a:ext>
            </a:extLst>
          </p:cNvPr>
          <p:cNvSpPr/>
          <p:nvPr/>
        </p:nvSpPr>
        <p:spPr>
          <a:xfrm>
            <a:off x="3238500" y="1562961"/>
            <a:ext cx="1219200" cy="1638300"/>
          </a:xfrm>
          <a:prstGeom prst="ellipse">
            <a:avLst/>
          </a:prstGeom>
          <a:solidFill>
            <a:srgbClr val="92D050">
              <a:alpha val="24000"/>
            </a:srgb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EDAEE97-8CAC-F187-8749-057FE9EB4F80}"/>
              </a:ext>
            </a:extLst>
          </p:cNvPr>
          <p:cNvSpPr/>
          <p:nvPr/>
        </p:nvSpPr>
        <p:spPr>
          <a:xfrm>
            <a:off x="457200" y="4419600"/>
            <a:ext cx="1219200" cy="1638300"/>
          </a:xfrm>
          <a:prstGeom prst="ellipse">
            <a:avLst/>
          </a:prstGeom>
          <a:solidFill>
            <a:srgbClr val="FFFF00">
              <a:alpha val="24000"/>
            </a:srgb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E371FAD-0BCD-1CF3-5A14-89A65533347C}"/>
              </a:ext>
            </a:extLst>
          </p:cNvPr>
          <p:cNvSpPr/>
          <p:nvPr/>
        </p:nvSpPr>
        <p:spPr>
          <a:xfrm rot="2031865">
            <a:off x="1041762" y="3898459"/>
            <a:ext cx="2756678" cy="1277452"/>
          </a:xfrm>
          <a:prstGeom prst="ellipse">
            <a:avLst/>
          </a:prstGeom>
          <a:solidFill>
            <a:srgbClr val="FF0000">
              <a:alpha val="24000"/>
            </a:srgb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8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47178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457" y="152401"/>
            <a:ext cx="8458200" cy="609600"/>
          </a:xfrm>
        </p:spPr>
        <p:txBody>
          <a:bodyPr>
            <a:noAutofit/>
          </a:bodyPr>
          <a:lstStyle/>
          <a:p>
            <a:r>
              <a:rPr lang="en-US" sz="4000" dirty="0"/>
              <a:t>Data Analysis – Distribution and Shape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3D92CFA-B202-3DD1-42AF-0EFC11CC08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CED75854-B062-98D7-6265-430B37DE36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571"/>
          <a:stretch/>
        </p:blipFill>
        <p:spPr>
          <a:xfrm>
            <a:off x="65314" y="892629"/>
            <a:ext cx="9002486" cy="2841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170B333A-5ABD-BC4C-7BC9-CE60116C59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93"/>
          <a:stretch/>
        </p:blipFill>
        <p:spPr>
          <a:xfrm>
            <a:off x="76200" y="3810000"/>
            <a:ext cx="89916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EC8953C-05C0-D8E7-4631-3E68EC9C47FA}"/>
              </a:ext>
            </a:extLst>
          </p:cNvPr>
          <p:cNvSpPr/>
          <p:nvPr/>
        </p:nvSpPr>
        <p:spPr>
          <a:xfrm>
            <a:off x="65314" y="892628"/>
            <a:ext cx="2906486" cy="2841171"/>
          </a:xfrm>
          <a:prstGeom prst="round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E5E4B5B-4C70-B776-8554-B6E251AE2505}"/>
              </a:ext>
            </a:extLst>
          </p:cNvPr>
          <p:cNvSpPr/>
          <p:nvPr/>
        </p:nvSpPr>
        <p:spPr>
          <a:xfrm>
            <a:off x="6128657" y="3733799"/>
            <a:ext cx="2906486" cy="2133601"/>
          </a:xfrm>
          <a:prstGeom prst="round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44366"/>
      </p:ext>
    </p:extLst>
  </p:cSld>
  <p:clrMapOvr>
    <a:masterClrMapping/>
  </p:clrMapOvr>
</p:sld>
</file>

<file path=ppt/theme/theme1.xml><?xml version="1.0" encoding="utf-8"?>
<a:theme xmlns:a="http://schemas.openxmlformats.org/drawingml/2006/main" name="OWRB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32A23ACD1C93469C32EE440FDE3845" ma:contentTypeVersion="2" ma:contentTypeDescription="Create a new document." ma:contentTypeScope="" ma:versionID="88fae0b89ad539d8bda07c2dbc562d1d">
  <xsd:schema xmlns:xsd="http://www.w3.org/2001/XMLSchema" xmlns:xs="http://www.w3.org/2001/XMLSchema" xmlns:p="http://schemas.microsoft.com/office/2006/metadata/properties" xmlns:ns2="4382dd55-0ec6-4e7d-873e-613b123a4a17" targetNamespace="http://schemas.microsoft.com/office/2006/metadata/properties" ma:root="true" ma:fieldsID="9cb6b4752f498cb9339b3378620400e5" ns2:_="">
    <xsd:import namespace="4382dd55-0ec6-4e7d-873e-613b123a4a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82dd55-0ec6-4e7d-873e-613b123a4a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E21169B-1EC4-47A9-B0FA-AFCAD95C48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82dd55-0ec6-4e7d-873e-613b123a4a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FCBF90-BC2A-4E4D-BEE5-A082E47747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626427-157D-4900-9750-9A72E63DE2F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382dd55-0ec6-4e7d-873e-613b123a4a1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OWRB Powerpoint Template</Template>
  <TotalTime>69731</TotalTime>
  <Words>1027</Words>
  <Application>Microsoft Office PowerPoint</Application>
  <PresentationFormat>On-screen Show (4:3)</PresentationFormat>
  <Paragraphs>337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Tw Cen MT</vt:lpstr>
      <vt:lpstr>Tw Cen MT Condensed Extra Bold</vt:lpstr>
      <vt:lpstr>Wingdings</vt:lpstr>
      <vt:lpstr>OWRB Powerpoint Template</vt:lpstr>
      <vt:lpstr>Lake Thunderbird Water Quality Trends</vt:lpstr>
      <vt:lpstr>Exploratory Data Analysis </vt:lpstr>
      <vt:lpstr>PowerPoint Presentation</vt:lpstr>
      <vt:lpstr>Parameter Selection</vt:lpstr>
      <vt:lpstr>Exploratory Data Analysis </vt:lpstr>
      <vt:lpstr>Reservoir Ecological Zones</vt:lpstr>
      <vt:lpstr>PowerPoint Presentation</vt:lpstr>
      <vt:lpstr>PowerPoint Presentation</vt:lpstr>
      <vt:lpstr>Data Analysis – Distribution and Shape</vt:lpstr>
      <vt:lpstr>Data Analysis – Trends </vt:lpstr>
      <vt:lpstr>Trend Summary—Nutrients</vt:lpstr>
      <vt:lpstr>Trend Summary—Clarity and Transparency</vt:lpstr>
      <vt:lpstr>Trend Summary—Chlorophyll and Pheophytin</vt:lpstr>
      <vt:lpstr>Reservoir Ecological Model</vt:lpstr>
      <vt:lpstr>Thunderbird Attributes</vt:lpstr>
      <vt:lpstr>Recommendations</vt:lpstr>
      <vt:lpstr>QUESTIONS?</vt:lpstr>
      <vt:lpstr>PowerPoint Presentation</vt:lpstr>
    </vt:vector>
  </TitlesOfParts>
  <Company>OWRB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166993</dc:creator>
  <cp:lastModifiedBy>Kelley Metcalf</cp:lastModifiedBy>
  <cp:revision>1759</cp:revision>
  <cp:lastPrinted>2022-05-31T13:31:28Z</cp:lastPrinted>
  <dcterms:created xsi:type="dcterms:W3CDTF">2014-02-03T15:58:06Z</dcterms:created>
  <dcterms:modified xsi:type="dcterms:W3CDTF">2022-05-31T13:33:40Z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0x010100DB32A23ACD1C93469C32EE440FDE3845</vt:lpwstr>
  </property>
</Properties>
</file>