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6" r:id="rId6"/>
    <p:sldId id="403" r:id="rId7"/>
    <p:sldId id="377" r:id="rId8"/>
    <p:sldId id="410" r:id="rId9"/>
    <p:sldId id="402" r:id="rId10"/>
    <p:sldId id="406" r:id="rId11"/>
    <p:sldId id="405" r:id="rId12"/>
    <p:sldId id="404" r:id="rId13"/>
    <p:sldId id="412" r:id="rId14"/>
    <p:sldId id="337" r:id="rId15"/>
    <p:sldId id="407" r:id="rId16"/>
    <p:sldId id="409" r:id="rId17"/>
    <p:sldId id="408" r:id="rId18"/>
    <p:sldId id="415" r:id="rId19"/>
    <p:sldId id="416" r:id="rId20"/>
    <p:sldId id="39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t" initials="JS" lastIdx="8" clrIdx="0"/>
  <p:cmAuthor id="1" name="Jet" initials="Jet" lastIdx="1" clrIdx="1"/>
  <p:cmAuthor id="2" name="Jet Stine" initials="JS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DE9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6772" autoAdjust="0"/>
  </p:normalViewPr>
  <p:slideViewPr>
    <p:cSldViewPr>
      <p:cViewPr varScale="1">
        <p:scale>
          <a:sx n="72" d="100"/>
          <a:sy n="72" d="100"/>
        </p:scale>
        <p:origin x="17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68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6" d="100"/>
          <a:sy n="86" d="100"/>
        </p:scale>
        <p:origin x="3822" y="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200"/>
            </a:lvl1pPr>
          </a:lstStyle>
          <a:p>
            <a:fld id="{E1E2B028-5BC4-4705-983C-054933F41CF2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200"/>
            </a:lvl1pPr>
          </a:lstStyle>
          <a:p>
            <a:fld id="{24583A55-A500-4503-A078-B80DE0889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1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200"/>
            </a:lvl1pPr>
          </a:lstStyle>
          <a:p>
            <a:fld id="{3C9C6C56-CEAF-4E85-AD73-5F12CBC9F16A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1" tIns="46580" rIns="93161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1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200"/>
            </a:lvl1pPr>
          </a:lstStyle>
          <a:p>
            <a:fld id="{3F0990D0-8028-455A-ABFD-07DDCC4BF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Minimize data gaps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Thad Scott and Ashlynn Boedecker at Baylor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90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4">
              <a:defRPr/>
            </a:pPr>
            <a:r>
              <a:rPr lang="en-US" dirty="0"/>
              <a:t>Jet for data dashboard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26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0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6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Site 4 –intake is 1016’ – 1023.1’ </a:t>
            </a:r>
          </a:p>
          <a:p>
            <a:r>
              <a:rPr lang="en-US" baseline="0" dirty="0"/>
              <a:t>Water clarity, Secchi (200-230 mm), Turbidity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Animation click</a:t>
            </a:r>
          </a:p>
          <a:p>
            <a:r>
              <a:rPr lang="en-US" dirty="0"/>
              <a:t>2 graphics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8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EPA – 0.05mg/L in lakes considered critical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7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9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 6, May 2021 - 123ntu </a:t>
            </a:r>
          </a:p>
          <a:p>
            <a:r>
              <a:rPr lang="en-US" dirty="0"/>
              <a:t>Nephelometric (</a:t>
            </a:r>
            <a:r>
              <a:rPr lang="en-US" dirty="0" err="1"/>
              <a:t>neff</a:t>
            </a:r>
            <a:r>
              <a:rPr lang="en-US" dirty="0"/>
              <a:t>-</a:t>
            </a:r>
            <a:r>
              <a:rPr lang="en-US" dirty="0" err="1"/>
              <a:t>elo</a:t>
            </a:r>
            <a:r>
              <a:rPr lang="en-US" dirty="0"/>
              <a:t>-metric)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4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73520D7-3084-4EAA-A8E0-9CBEB66A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514600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53000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  <a:lvl2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2pPr>
            <a:lvl3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3pPr>
            <a:lvl4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4pPr>
            <a:lvl5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B4F33-F2F3-4B76-AB1B-BCAD073EB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" y="0"/>
            <a:ext cx="5593080" cy="17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E9A"/>
                </a:solidFill>
              </a:defRPr>
            </a:lvl1pPr>
            <a:lvl2pPr>
              <a:defRPr sz="2400">
                <a:solidFill>
                  <a:srgbClr val="004E9A"/>
                </a:solidFill>
              </a:defRPr>
            </a:lvl2pPr>
            <a:lvl3pPr>
              <a:defRPr sz="2000">
                <a:solidFill>
                  <a:srgbClr val="004E9A"/>
                </a:solidFill>
              </a:defRPr>
            </a:lvl3pPr>
            <a:lvl4pPr>
              <a:defRPr sz="1800">
                <a:solidFill>
                  <a:srgbClr val="004E9A"/>
                </a:solidFill>
              </a:defRPr>
            </a:lvl4pPr>
            <a:lvl5pPr>
              <a:defRPr sz="1600">
                <a:solidFill>
                  <a:srgbClr val="004E9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8458200" cy="426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rgbClr val="004E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1657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rgbClr val="004E9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6172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6172200" cy="426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rgbClr val="004E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6200"/>
            <a:ext cx="2286000" cy="5867400"/>
          </a:xfrm>
          <a:prstGeom prst="rect">
            <a:avLst/>
          </a:prstGeom>
        </p:spPr>
        <p:txBody>
          <a:bodyPr anchor="t"/>
          <a:lstStyle>
            <a:lvl1pPr marL="0" indent="-9144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5000"/>
              <a:buFont typeface="Tw Cen MT" pitchFamily="34" charset="0"/>
              <a:buChar char="›"/>
              <a:tabLst>
                <a:tab pos="0" algn="l"/>
                <a:tab pos="91440" algn="l"/>
              </a:tabLst>
              <a:defRPr sz="1800" spc="0" baseline="0">
                <a:solidFill>
                  <a:srgbClr val="004E9A"/>
                </a:solidFill>
                <a:latin typeface="+mn-lt"/>
              </a:defRPr>
            </a:lvl1pPr>
            <a:lvl2pPr marL="182880" indent="-9144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5000"/>
              <a:buFont typeface="Arial" pitchFamily="34" charset="0"/>
              <a:buChar char="•"/>
              <a:defRPr sz="1600">
                <a:solidFill>
                  <a:srgbClr val="004E9A"/>
                </a:solidFill>
                <a:latin typeface="+mn-lt"/>
              </a:defRPr>
            </a:lvl2pPr>
            <a:lvl3pPr marL="274320" indent="-91440">
              <a:spcBef>
                <a:spcPts val="200"/>
              </a:spcBef>
              <a:buFont typeface="Tw Cen MT" pitchFamily="34" charset="0"/>
              <a:buChar char="›"/>
              <a:defRPr sz="1400">
                <a:solidFill>
                  <a:srgbClr val="004E9A"/>
                </a:solidFill>
                <a:latin typeface="+mj-lt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bullets</a:t>
            </a:r>
          </a:p>
          <a:p>
            <a:pPr lvl="1"/>
            <a:r>
              <a:rPr lang="en-US" dirty="0"/>
              <a:t>1A</a:t>
            </a:r>
          </a:p>
          <a:p>
            <a:pPr lvl="0"/>
            <a:r>
              <a:rPr lang="en-US" dirty="0"/>
              <a:t>2</a:t>
            </a:r>
          </a:p>
          <a:p>
            <a:pPr lvl="1"/>
            <a:r>
              <a:rPr lang="en-US" dirty="0"/>
              <a:t>2A</a:t>
            </a:r>
          </a:p>
          <a:p>
            <a:pPr lvl="1"/>
            <a:r>
              <a:rPr lang="en-US" dirty="0"/>
              <a:t>2B</a:t>
            </a:r>
          </a:p>
          <a:p>
            <a:pPr lvl="2"/>
            <a:r>
              <a:rPr lang="en-US" dirty="0"/>
              <a:t>2B-1</a:t>
            </a:r>
          </a:p>
        </p:txBody>
      </p:sp>
    </p:spTree>
    <p:extLst>
      <p:ext uri="{BB962C8B-B14F-4D97-AF65-F5344CB8AC3E}">
        <p14:creationId xmlns:p14="http://schemas.microsoft.com/office/powerpoint/2010/main" val="139962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6324600" cy="426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rgbClr val="004E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0"/>
          </p:nvPr>
        </p:nvSpPr>
        <p:spPr>
          <a:xfrm>
            <a:off x="6781800" y="1447801"/>
            <a:ext cx="1981200" cy="14477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1"/>
          </p:nvPr>
        </p:nvSpPr>
        <p:spPr>
          <a:xfrm>
            <a:off x="6781800" y="3733800"/>
            <a:ext cx="1981200" cy="1447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2971800"/>
            <a:ext cx="1981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DE9027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5257800"/>
            <a:ext cx="1981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DE9027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0"/>
          </p:nvPr>
        </p:nvSpPr>
        <p:spPr>
          <a:xfrm>
            <a:off x="304800" y="1447800"/>
            <a:ext cx="4114800" cy="3429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1"/>
          </p:nvPr>
        </p:nvSpPr>
        <p:spPr>
          <a:xfrm>
            <a:off x="4648200" y="1447800"/>
            <a:ext cx="4114800" cy="3429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953000"/>
            <a:ext cx="41148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4E9A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4953000"/>
            <a:ext cx="41148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4E9A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0"/>
          </p:nvPr>
        </p:nvSpPr>
        <p:spPr>
          <a:xfrm>
            <a:off x="304800" y="1447800"/>
            <a:ext cx="6858000" cy="4191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0" y="1447800"/>
            <a:ext cx="1524000" cy="4191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4E9A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A33775C-F671-453E-ACB7-DB9806C2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74B4D-5C05-4BE8-98B8-9E81C266D3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76400" y="228600"/>
            <a:ext cx="58674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None/>
              <a:defRPr sz="8800" b="0" spc="300" baseline="0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9D15381C-99DC-49BB-ACF5-3E0FE1E38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2438400"/>
            <a:ext cx="5181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F50ACE-587C-4D95-9FB9-F0C477E10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57400" y="4191000"/>
            <a:ext cx="5181600" cy="1290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contact info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BC37860-B7EE-49C3-BC21-F87E66A589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057400" y="3200400"/>
            <a:ext cx="5181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&amp; email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9AD431E-7214-4B1C-BCCC-9B5C67FF4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09751"/>
            <a:ext cx="4114800" cy="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AD1C1-7F58-4826-99BD-3C867A984E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352"/>
            <a:ext cx="9144000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KxAIZ6lBI3w&amp;ab_channel=NateSleigh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4D0D403-41A4-4012-B0B2-3611E8F85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2625563"/>
            <a:ext cx="5829298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87363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DE9027"/>
                </a:solidFill>
              </a:rPr>
              <a:t>Lake Thunderbird 2021 Water Quality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689E2-95E3-4202-9020-12196198CD36}"/>
              </a:ext>
            </a:extLst>
          </p:cNvPr>
          <p:cNvSpPr txBox="1"/>
          <p:nvPr/>
        </p:nvSpPr>
        <p:spPr>
          <a:xfrm>
            <a:off x="3048000" y="5562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E9027"/>
                </a:solidFill>
              </a:rPr>
              <a:t>Curt Dikes</a:t>
            </a:r>
          </a:p>
          <a:p>
            <a:pPr algn="ctr"/>
            <a:r>
              <a:rPr lang="en-US" sz="2400" dirty="0">
                <a:solidFill>
                  <a:srgbClr val="DE9027"/>
                </a:solidFill>
              </a:rPr>
              <a:t>May 5</a:t>
            </a:r>
            <a:r>
              <a:rPr lang="en-US" sz="2400" baseline="30000" dirty="0">
                <a:solidFill>
                  <a:srgbClr val="DE9027"/>
                </a:solidFill>
              </a:rPr>
              <a:t>th</a:t>
            </a:r>
            <a:r>
              <a:rPr lang="en-US" sz="2400" dirty="0">
                <a:solidFill>
                  <a:srgbClr val="DE9027"/>
                </a:solidFill>
              </a:rPr>
              <a:t>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B7EF-3F36-43E5-BDA2-66C48AB9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Dissolved Oxygen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96398-11A0-49DB-84B7-38C93E659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met for surface criteria!</a:t>
            </a:r>
          </a:p>
          <a:p>
            <a:endParaRPr lang="en-US" dirty="0"/>
          </a:p>
          <a:p>
            <a:r>
              <a:rPr lang="en-US" dirty="0"/>
              <a:t>Volumetric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Failed 49.13% in 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Overall, 78.8% oxygenated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2018 &amp; 2019 also failed for volumetric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2F068-05F5-48AB-BC07-86D826E97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OWQS Surface DO:</a:t>
            </a:r>
          </a:p>
          <a:p>
            <a:pPr lvl="1"/>
            <a:r>
              <a:rPr lang="en-US" dirty="0"/>
              <a:t>4.0 mg/L Summer</a:t>
            </a:r>
          </a:p>
          <a:p>
            <a:pPr lvl="1"/>
            <a:r>
              <a:rPr lang="en-US" dirty="0"/>
              <a:t>5.0 mg/L Spring &amp; Fall </a:t>
            </a:r>
          </a:p>
          <a:p>
            <a:pPr lvl="1"/>
            <a:endParaRPr lang="en-US" dirty="0"/>
          </a:p>
          <a:p>
            <a:r>
              <a:rPr lang="en-US" dirty="0"/>
              <a:t>OWQS Volumetric DO:</a:t>
            </a:r>
          </a:p>
          <a:p>
            <a:pPr lvl="1"/>
            <a:r>
              <a:rPr lang="en-US" dirty="0"/>
              <a:t>&lt;50 % of cumulative lake volume</a:t>
            </a:r>
          </a:p>
        </p:txBody>
      </p:sp>
      <p:pic>
        <p:nvPicPr>
          <p:cNvPr id="6" name="Graphic 5" descr="Bubbles outline">
            <a:extLst>
              <a:ext uri="{FF2B5EF4-FFF2-40B4-BE49-F238E27FC236}">
                <a16:creationId xmlns:a16="http://schemas.microsoft.com/office/drawing/2014/main" id="{79603BCC-3B45-4C37-895A-0D04937FF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0" y="3886200"/>
            <a:ext cx="914400" cy="914400"/>
          </a:xfrm>
          <a:prstGeom prst="rect">
            <a:avLst/>
          </a:prstGeom>
        </p:spPr>
      </p:pic>
      <p:pic>
        <p:nvPicPr>
          <p:cNvPr id="7" name="Graphic 6" descr="Bubbles outline">
            <a:extLst>
              <a:ext uri="{FF2B5EF4-FFF2-40B4-BE49-F238E27FC236}">
                <a16:creationId xmlns:a16="http://schemas.microsoft.com/office/drawing/2014/main" id="{23E4BF60-2D81-44E7-ABE4-1CA20FDF9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4739" y="3220278"/>
            <a:ext cx="914400" cy="914400"/>
          </a:xfrm>
          <a:prstGeom prst="rect">
            <a:avLst/>
          </a:prstGeom>
        </p:spPr>
      </p:pic>
      <p:pic>
        <p:nvPicPr>
          <p:cNvPr id="9" name="Graphic 8" descr="Bubbles outline">
            <a:extLst>
              <a:ext uri="{FF2B5EF4-FFF2-40B4-BE49-F238E27FC236}">
                <a16:creationId xmlns:a16="http://schemas.microsoft.com/office/drawing/2014/main" id="{8B34248E-B75C-4743-B9C1-4775E5104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2740" y="2458278"/>
            <a:ext cx="914400" cy="914400"/>
          </a:xfrm>
          <a:prstGeom prst="rect">
            <a:avLst/>
          </a:prstGeom>
        </p:spPr>
      </p:pic>
      <p:pic>
        <p:nvPicPr>
          <p:cNvPr id="10" name="Graphic 9" descr="Bubbles outline">
            <a:extLst>
              <a:ext uri="{FF2B5EF4-FFF2-40B4-BE49-F238E27FC236}">
                <a16:creationId xmlns:a16="http://schemas.microsoft.com/office/drawing/2014/main" id="{49331A04-A5DD-47E2-98FC-788937C2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4800" y="4648200"/>
            <a:ext cx="914400" cy="914400"/>
          </a:xfrm>
          <a:prstGeom prst="rect">
            <a:avLst/>
          </a:prstGeom>
        </p:spPr>
      </p:pic>
      <p:pic>
        <p:nvPicPr>
          <p:cNvPr id="8" name="Graphic 7" descr="Fish outline">
            <a:extLst>
              <a:ext uri="{FF2B5EF4-FFF2-40B4-BE49-F238E27FC236}">
                <a16:creationId xmlns:a16="http://schemas.microsoft.com/office/drawing/2014/main" id="{33264D37-6493-4BB8-ACFC-580908BE5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9000" y="3299790"/>
            <a:ext cx="914400" cy="914400"/>
          </a:xfrm>
          <a:prstGeom prst="rect">
            <a:avLst/>
          </a:prstGeom>
        </p:spPr>
      </p:pic>
      <p:pic>
        <p:nvPicPr>
          <p:cNvPr id="13" name="Graphic 12" descr="Fish with solid fill">
            <a:extLst>
              <a:ext uri="{FF2B5EF4-FFF2-40B4-BE49-F238E27FC236}">
                <a16:creationId xmlns:a16="http://schemas.microsoft.com/office/drawing/2014/main" id="{312A7F49-F579-4FCE-A2E1-9505AA893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889474" y="4396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TL;DR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114800"/>
          </a:xfrm>
        </p:spPr>
        <p:txBody>
          <a:bodyPr/>
          <a:lstStyle/>
          <a:p>
            <a:r>
              <a:rPr lang="en-US" dirty="0"/>
              <a:t>Watershed &amp; 2019 NLCD </a:t>
            </a:r>
          </a:p>
          <a:p>
            <a:pPr lvl="1"/>
            <a:r>
              <a:rPr lang="en-US" dirty="0"/>
              <a:t>Developed space +4%</a:t>
            </a:r>
          </a:p>
          <a:p>
            <a:r>
              <a:rPr lang="en-US" dirty="0"/>
              <a:t>Data collected in 2021 fails to meet OWQS criteria for chlorophyll </a:t>
            </a:r>
            <a:r>
              <a:rPr lang="en-US" i="1" dirty="0"/>
              <a:t>a,</a:t>
            </a:r>
            <a:r>
              <a:rPr lang="en-US" dirty="0"/>
              <a:t> turbidity, DO</a:t>
            </a:r>
          </a:p>
          <a:p>
            <a:pPr lvl="1"/>
            <a:r>
              <a:rPr lang="en-US" dirty="0"/>
              <a:t>Chl </a:t>
            </a:r>
            <a:r>
              <a:rPr lang="en-US" i="1" dirty="0"/>
              <a:t>a </a:t>
            </a:r>
            <a:r>
              <a:rPr lang="en-US" dirty="0"/>
              <a:t>– Public and Private Water Supply</a:t>
            </a:r>
          </a:p>
          <a:p>
            <a:pPr lvl="1"/>
            <a:r>
              <a:rPr lang="en-US" dirty="0"/>
              <a:t>Turbidity &amp; DO – Fish &amp; Wildlife Propagation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914400"/>
          </a:xfrm>
        </p:spPr>
        <p:txBody>
          <a:bodyPr>
            <a:normAutofit/>
          </a:bodyPr>
          <a:lstStyle/>
          <a:p>
            <a:r>
              <a:rPr lang="en-US" sz="5400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95" y="1295400"/>
            <a:ext cx="5842000" cy="3556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Nutrient sampling at all sites in 2022</a:t>
            </a: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Additional sampling events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Continue active leadership role within watershed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Municipal meetings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Watershed groups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OTA turnpike planning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6" name="Picture 5" descr="A picture containing sitting, plastic, close&#10;&#10;Description automatically generated">
            <a:extLst>
              <a:ext uri="{FF2B5EF4-FFF2-40B4-BE49-F238E27FC236}">
                <a16:creationId xmlns:a16="http://schemas.microsoft.com/office/drawing/2014/main" id="{3AB109CD-C196-4E52-89E3-154536A06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1295400"/>
            <a:ext cx="2667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86D8-1C25-4426-B4AF-70B23DB6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B0D7-0546-4D3F-BF0B-7152C48EC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3A85A-A1B3-48DC-B659-0F4210A49C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012D7-DF5C-457A-9C27-EA6AC1C3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709"/>
            <a:ext cx="8610600" cy="58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outdoor, sky, lake&#10;&#10;Description automatically generated">
            <a:extLst>
              <a:ext uri="{FF2B5EF4-FFF2-40B4-BE49-F238E27FC236}">
                <a16:creationId xmlns:a16="http://schemas.microsoft.com/office/drawing/2014/main" id="{7ADC5570-1520-4569-AADE-6F3633FE5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39698"/>
            <a:ext cx="4216400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0741-2510-4293-A594-B655E3BF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4216400" cy="1752600"/>
          </a:xfrm>
        </p:spPr>
        <p:txBody>
          <a:bodyPr/>
          <a:lstStyle/>
          <a:p>
            <a:r>
              <a:rPr lang="en-US" sz="2000" dirty="0"/>
              <a:t>Curt Dikes – Lakes Monitoring Specialist</a:t>
            </a:r>
          </a:p>
          <a:p>
            <a:pPr lvl="1"/>
            <a:r>
              <a:rPr lang="en-US" sz="1800" dirty="0"/>
              <a:t>curt.dikes@owrb.ok.gov</a:t>
            </a:r>
          </a:p>
          <a:p>
            <a:pPr lvl="1"/>
            <a:r>
              <a:rPr lang="en-US" sz="1800" dirty="0"/>
              <a:t>405.530.8929 office</a:t>
            </a:r>
          </a:p>
          <a:p>
            <a:pPr lvl="1"/>
            <a:r>
              <a:rPr lang="en-US" sz="1800" dirty="0"/>
              <a:t>405.620.7219 cell</a:t>
            </a:r>
          </a:p>
        </p:txBody>
      </p:sp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D7991F36-8ED5-452E-9735-82DBFE964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5" y="2614059"/>
            <a:ext cx="4216400" cy="3162300"/>
          </a:xfrm>
          <a:prstGeom prst="rect">
            <a:avLst/>
          </a:prstGeom>
        </p:spPr>
      </p:pic>
      <p:pic>
        <p:nvPicPr>
          <p:cNvPr id="6" name="Picture 5" descr="A body of water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990CD64-E359-4355-B4C3-561AC1112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7" y="2948913"/>
            <a:ext cx="3793064" cy="28447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74E4-E450-43AF-84A2-58E0E8F2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Loading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CEF9-F883-4755-A462-6189F555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on all data generated from winter sampling</a:t>
            </a:r>
          </a:p>
          <a:p>
            <a:r>
              <a:rPr lang="en-US" dirty="0"/>
              <a:t>All samples have been analyzed</a:t>
            </a:r>
          </a:p>
          <a:p>
            <a:pPr lvl="1"/>
            <a:r>
              <a:rPr lang="en-US" dirty="0"/>
              <a:t>In process of data wrangling</a:t>
            </a:r>
          </a:p>
          <a:p>
            <a:pPr lvl="1"/>
            <a:r>
              <a:rPr lang="en-US" dirty="0"/>
              <a:t>Still a bit to go</a:t>
            </a:r>
          </a:p>
          <a:p>
            <a:pPr lvl="1"/>
            <a:endParaRPr lang="en-US" dirty="0"/>
          </a:p>
          <a:p>
            <a:r>
              <a:rPr lang="en-US" dirty="0"/>
              <a:t>Should be in good place by early summer for report generation</a:t>
            </a:r>
          </a:p>
        </p:txBody>
      </p:sp>
    </p:spTree>
    <p:extLst>
      <p:ext uri="{BB962C8B-B14F-4D97-AF65-F5344CB8AC3E}">
        <p14:creationId xmlns:p14="http://schemas.microsoft.com/office/powerpoint/2010/main" val="399802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5D9F-D474-4CA1-A009-287A55F2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543B-94ED-44FE-BABF-3340B17F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finalizing pieces for June presentation</a:t>
            </a:r>
          </a:p>
          <a:p>
            <a:r>
              <a:rPr lang="en-US" dirty="0"/>
              <a:t>Specific recommendations based on trends outcome</a:t>
            </a:r>
          </a:p>
          <a:p>
            <a:r>
              <a:rPr lang="en-US" dirty="0"/>
              <a:t>Presented as DRAFT until COMCD has opportunity to review and provide comment</a:t>
            </a:r>
          </a:p>
          <a:p>
            <a:r>
              <a:rPr lang="en-US" dirty="0"/>
              <a:t>Monty Porter will present remote and provide a single page summary</a:t>
            </a:r>
          </a:p>
        </p:txBody>
      </p:sp>
    </p:spTree>
    <p:extLst>
      <p:ext uri="{BB962C8B-B14F-4D97-AF65-F5344CB8AC3E}">
        <p14:creationId xmlns:p14="http://schemas.microsoft.com/office/powerpoint/2010/main" val="174483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lake thunderbird ok">
            <a:extLst>
              <a:ext uri="{FF2B5EF4-FFF2-40B4-BE49-F238E27FC236}">
                <a16:creationId xmlns:a16="http://schemas.microsoft.com/office/drawing/2014/main" id="{F1504E09-5289-471A-9159-21FE8EB5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6849"/>
            <a:ext cx="51816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48BC89-7E20-46ED-933E-95A8DFDCBC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676400" y="139700"/>
            <a:ext cx="5867400" cy="1295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C7950D-7E06-44F3-930E-7B2E1F5BD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F018E-D9BC-46FA-9095-239D14652C4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2F786E-4FC2-44D3-89C5-30A6EB29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83396-FF74-4F26-9320-5E98E68E6E2D}"/>
              </a:ext>
            </a:extLst>
          </p:cNvPr>
          <p:cNvSpPr txBox="1"/>
          <p:nvPr/>
        </p:nvSpPr>
        <p:spPr>
          <a:xfrm>
            <a:off x="8445604" y="6488668"/>
            <a:ext cx="69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SDOX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8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4953000" cy="4038600"/>
          </a:xfrm>
        </p:spPr>
        <p:txBody>
          <a:bodyPr>
            <a:normAutofit/>
          </a:bodyPr>
          <a:lstStyle/>
          <a:p>
            <a:r>
              <a:rPr lang="en-US" sz="2400" dirty="0"/>
              <a:t>Watershed Update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2021 Climate Abnormalities</a:t>
            </a:r>
          </a:p>
          <a:p>
            <a:endParaRPr lang="en-US" sz="2400" dirty="0"/>
          </a:p>
          <a:p>
            <a:r>
              <a:rPr lang="en-US" sz="2400" dirty="0"/>
              <a:t>Water Quality Results</a:t>
            </a:r>
          </a:p>
          <a:p>
            <a:pPr lvl="1"/>
            <a:r>
              <a:rPr lang="en-US" sz="2000" dirty="0"/>
              <a:t>Chlorophyll </a:t>
            </a:r>
            <a:r>
              <a:rPr lang="en-US" sz="2000" i="1" dirty="0"/>
              <a:t>a</a:t>
            </a:r>
            <a:endParaRPr lang="en-US" sz="2000" dirty="0"/>
          </a:p>
          <a:p>
            <a:pPr lvl="1"/>
            <a:r>
              <a:rPr lang="en-US" sz="2000" dirty="0"/>
              <a:t>Phosphorous</a:t>
            </a:r>
          </a:p>
          <a:p>
            <a:pPr lvl="1"/>
            <a:r>
              <a:rPr lang="en-US" sz="2000" dirty="0"/>
              <a:t>Nitrogen</a:t>
            </a:r>
          </a:p>
          <a:p>
            <a:pPr lvl="1"/>
            <a:r>
              <a:rPr lang="en-US" sz="2000" dirty="0"/>
              <a:t>Oklahoma Water Quality Standards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1C5848E1-5FC5-420E-8EF2-5A2F69B82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21" y="533400"/>
            <a:ext cx="4392429" cy="5684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cap="none" dirty="0"/>
              <a:t>Thunderbird Watershed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90A99-F306-4B8D-9142-A7B8481C1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B4C8-0624-4E0D-961F-57F87F013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76200"/>
            <a:ext cx="2438400" cy="5867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2019 National Land Cover Data</a:t>
            </a:r>
          </a:p>
          <a:p>
            <a:endParaRPr lang="en-US" dirty="0"/>
          </a:p>
          <a:p>
            <a:r>
              <a:rPr lang="en-US" dirty="0"/>
              <a:t>Removal of Lake Stanley Draper</a:t>
            </a:r>
          </a:p>
          <a:p>
            <a:endParaRPr lang="en-US" dirty="0"/>
          </a:p>
          <a:p>
            <a:r>
              <a:rPr lang="en-US" dirty="0"/>
              <a:t>245 mi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r>
              <a:rPr lang="en-US" dirty="0"/>
              <a:t>3.95% increase in developed cover 2016-2019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75E5EF-0DA1-4B88-9D65-D8709501A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92" y="1813459"/>
            <a:ext cx="192537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F3606F7-2EF3-408E-BE7B-644297317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76200"/>
            <a:ext cx="4533900" cy="58674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690A99-F306-4B8D-9142-A7B8481C1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pPr indent="0">
              <a:buNone/>
            </a:pPr>
            <a:endParaRPr lang="en-US" dirty="0"/>
          </a:p>
          <a:p>
            <a:r>
              <a:rPr lang="en-US" sz="2000" dirty="0">
                <a:solidFill>
                  <a:srgbClr val="008000"/>
                </a:solidFill>
              </a:rPr>
              <a:t>Lacustrine Sites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Sites 1, 2, 4</a:t>
            </a:r>
          </a:p>
          <a:p>
            <a:r>
              <a:rPr lang="en-US" sz="2000" dirty="0">
                <a:solidFill>
                  <a:srgbClr val="FFFF00"/>
                </a:solidFill>
              </a:rPr>
              <a:t>Transitional Sites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Sites 3 &amp; 5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Riverine Zone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Site 6 – Little River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Site 8 – Hog Creek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Site 11 – Dave Blue</a:t>
            </a:r>
          </a:p>
          <a:p>
            <a:endParaRPr lang="en-US" dirty="0"/>
          </a:p>
          <a:p>
            <a:r>
              <a:rPr lang="en-US" dirty="0"/>
              <a:t>Chlorophyll </a:t>
            </a:r>
            <a:r>
              <a:rPr lang="en-US" i="1" dirty="0"/>
              <a:t>a</a:t>
            </a:r>
          </a:p>
          <a:p>
            <a:pPr lvl="1"/>
            <a:r>
              <a:rPr lang="en-US" dirty="0"/>
              <a:t>All sites</a:t>
            </a:r>
          </a:p>
          <a:p>
            <a:endParaRPr lang="en-US" dirty="0"/>
          </a:p>
          <a:p>
            <a:r>
              <a:rPr lang="en-US" dirty="0"/>
              <a:t>Nutrients</a:t>
            </a:r>
          </a:p>
          <a:p>
            <a:pPr lvl="1"/>
            <a:r>
              <a:rPr lang="en-US" dirty="0"/>
              <a:t>Sites 1 &amp; All Riverine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807377-A671-4306-B054-F64BE9735BCB}"/>
              </a:ext>
            </a:extLst>
          </p:cNvPr>
          <p:cNvSpPr/>
          <p:nvPr/>
        </p:nvSpPr>
        <p:spPr>
          <a:xfrm>
            <a:off x="3429000" y="2743200"/>
            <a:ext cx="2133600" cy="22098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680689-8B02-4A62-9F57-44A1D31A8E2F}"/>
              </a:ext>
            </a:extLst>
          </p:cNvPr>
          <p:cNvSpPr/>
          <p:nvPr/>
        </p:nvSpPr>
        <p:spPr>
          <a:xfrm>
            <a:off x="3886200" y="1676400"/>
            <a:ext cx="1371600" cy="1066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819A30-C6CF-4483-A082-167D0C341116}"/>
              </a:ext>
            </a:extLst>
          </p:cNvPr>
          <p:cNvSpPr/>
          <p:nvPr/>
        </p:nvSpPr>
        <p:spPr>
          <a:xfrm>
            <a:off x="2362200" y="3505200"/>
            <a:ext cx="10668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673598-050D-4A61-A977-315D9F06701E}"/>
              </a:ext>
            </a:extLst>
          </p:cNvPr>
          <p:cNvSpPr/>
          <p:nvPr/>
        </p:nvSpPr>
        <p:spPr>
          <a:xfrm>
            <a:off x="3810000" y="381000"/>
            <a:ext cx="11811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214516-9543-4BA2-9495-667ED3833884}"/>
              </a:ext>
            </a:extLst>
          </p:cNvPr>
          <p:cNvSpPr/>
          <p:nvPr/>
        </p:nvSpPr>
        <p:spPr>
          <a:xfrm>
            <a:off x="1600199" y="2781300"/>
            <a:ext cx="96202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937181-9FA4-4780-990E-47C2A3564B2B}"/>
              </a:ext>
            </a:extLst>
          </p:cNvPr>
          <p:cNvSpPr/>
          <p:nvPr/>
        </p:nvSpPr>
        <p:spPr>
          <a:xfrm>
            <a:off x="1676400" y="4038600"/>
            <a:ext cx="838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920F5760-5F80-4595-837E-DB177838F06F}"/>
              </a:ext>
            </a:extLst>
          </p:cNvPr>
          <p:cNvSpPr/>
          <p:nvPr/>
        </p:nvSpPr>
        <p:spPr>
          <a:xfrm>
            <a:off x="3733800" y="3435626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1768-40C8-4865-9231-BB0CA74D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2021 Climate Abnormalities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01A3C-A06F-48FE-A124-F2A7B5888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Below average precipitation – 25.25 inches</a:t>
            </a:r>
          </a:p>
          <a:p>
            <a:endParaRPr lang="en-US" dirty="0"/>
          </a:p>
          <a:p>
            <a:r>
              <a:rPr lang="en-US" dirty="0"/>
              <a:t>Massive hailstorms in spring</a:t>
            </a:r>
          </a:p>
          <a:p>
            <a:endParaRPr lang="en-US" dirty="0"/>
          </a:p>
          <a:p>
            <a:r>
              <a:rPr lang="en-US" dirty="0"/>
              <a:t>Wild swing in lake elevation observed </a:t>
            </a:r>
          </a:p>
          <a:p>
            <a:r>
              <a:rPr lang="en-US" dirty="0"/>
              <a:t>	1037.9’-1043.9’</a:t>
            </a:r>
          </a:p>
          <a:p>
            <a:endParaRPr lang="en-US" dirty="0"/>
          </a:p>
          <a:p>
            <a:r>
              <a:rPr lang="en-US" dirty="0"/>
              <a:t>Largest gated release since 2019</a:t>
            </a:r>
          </a:p>
          <a:p>
            <a:r>
              <a:rPr lang="en-US" dirty="0"/>
              <a:t>	Tau of 1.00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42CDF-B56B-418E-ABFC-47BA44FBB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Thunderbird Averages</a:t>
            </a:r>
          </a:p>
          <a:p>
            <a:pPr indent="0">
              <a:buNone/>
            </a:pPr>
            <a:endParaRPr lang="en-US" dirty="0"/>
          </a:p>
          <a:p>
            <a:r>
              <a:rPr lang="en-US" dirty="0"/>
              <a:t>38 inches of rain at dam (USACE)</a:t>
            </a:r>
          </a:p>
          <a:p>
            <a:endParaRPr lang="en-US" dirty="0"/>
          </a:p>
          <a:p>
            <a:r>
              <a:rPr lang="en-US" dirty="0"/>
              <a:t>1039.00’ normal pool</a:t>
            </a:r>
          </a:p>
          <a:p>
            <a:endParaRPr lang="en-US" dirty="0"/>
          </a:p>
          <a:p>
            <a:r>
              <a:rPr lang="en-US" dirty="0"/>
              <a:t>Tau 3.38</a:t>
            </a:r>
          </a:p>
          <a:p>
            <a:pPr lvl="1"/>
            <a:r>
              <a:rPr lang="en-US" dirty="0"/>
              <a:t>1994-current</a:t>
            </a:r>
          </a:p>
        </p:txBody>
      </p:sp>
      <p:pic>
        <p:nvPicPr>
          <p:cNvPr id="8" name="Graphic 7" descr="Desert scene outline">
            <a:extLst>
              <a:ext uri="{FF2B5EF4-FFF2-40B4-BE49-F238E27FC236}">
                <a16:creationId xmlns:a16="http://schemas.microsoft.com/office/drawing/2014/main" id="{CEE4C609-58D8-40CC-A44C-A5B1E3A0C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135" y="1524000"/>
            <a:ext cx="914400" cy="914400"/>
          </a:xfrm>
          <a:prstGeom prst="rect">
            <a:avLst/>
          </a:prstGeom>
        </p:spPr>
      </p:pic>
      <p:pic>
        <p:nvPicPr>
          <p:cNvPr id="10" name="Graphic 9" descr="Lightning outline">
            <a:extLst>
              <a:ext uri="{FF2B5EF4-FFF2-40B4-BE49-F238E27FC236}">
                <a16:creationId xmlns:a16="http://schemas.microsoft.com/office/drawing/2014/main" id="{7744D4E6-F67D-48DB-A98B-67AE641A8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7422" y="2362200"/>
            <a:ext cx="914400" cy="914400"/>
          </a:xfrm>
          <a:prstGeom prst="rect">
            <a:avLst/>
          </a:prstGeom>
        </p:spPr>
      </p:pic>
      <p:pic>
        <p:nvPicPr>
          <p:cNvPr id="12" name="Graphic 11" descr="Transfer with solid fill">
            <a:extLst>
              <a:ext uri="{FF2B5EF4-FFF2-40B4-BE49-F238E27FC236}">
                <a16:creationId xmlns:a16="http://schemas.microsoft.com/office/drawing/2014/main" id="{F5C39855-F268-43E7-9E5A-BADC7D920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836622" y="3009900"/>
            <a:ext cx="914400" cy="914400"/>
          </a:xfrm>
          <a:prstGeom prst="rect">
            <a:avLst/>
          </a:prstGeom>
        </p:spPr>
      </p:pic>
      <p:pic>
        <p:nvPicPr>
          <p:cNvPr id="14" name="Graphic 13" descr="Wave outline">
            <a:extLst>
              <a:ext uri="{FF2B5EF4-FFF2-40B4-BE49-F238E27FC236}">
                <a16:creationId xmlns:a16="http://schemas.microsoft.com/office/drawing/2014/main" id="{96F53BDC-A15F-4C27-87B2-543EF1040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7200" y="4191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38AC-97E2-4B66-A723-24EE0468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"/>
            <a:ext cx="5590666" cy="914400"/>
          </a:xfrm>
        </p:spPr>
        <p:txBody>
          <a:bodyPr>
            <a:normAutofit/>
          </a:bodyPr>
          <a:lstStyle/>
          <a:p>
            <a:r>
              <a:rPr lang="en-US" sz="4000" dirty="0"/>
              <a:t>Chlorophyll </a:t>
            </a:r>
            <a:r>
              <a:rPr lang="en-US" sz="4000" i="1" dirty="0"/>
              <a:t>a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7975B-F220-4215-85D6-710A0AA16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76200"/>
            <a:ext cx="2438400" cy="5867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Chlorophyll a</a:t>
            </a:r>
          </a:p>
          <a:p>
            <a:pPr lvl="1">
              <a:buFont typeface="Calibri" panose="020F0502020204030204" pitchFamily="34" charset="0"/>
              <a:buChar char="↗"/>
            </a:pPr>
            <a:endParaRPr lang="en-US" dirty="0"/>
          </a:p>
          <a:p>
            <a:pPr lvl="1">
              <a:buFont typeface="Calibri" panose="020F0502020204030204" pitchFamily="34" charset="0"/>
              <a:buChar char="↗"/>
            </a:pPr>
            <a:r>
              <a:rPr lang="en-US" dirty="0"/>
              <a:t>Overall increased</a:t>
            </a:r>
          </a:p>
          <a:p>
            <a:pPr lvl="1">
              <a:buFont typeface="Calibri" panose="020F0502020204030204" pitchFamily="34" charset="0"/>
              <a:buChar char="↗"/>
            </a:pPr>
            <a:endParaRPr lang="en-US" dirty="0"/>
          </a:p>
          <a:p>
            <a:pPr lvl="1">
              <a:buFont typeface="Calibri" panose="020F0502020204030204" pitchFamily="34" charset="0"/>
              <a:buChar char="↗"/>
            </a:pPr>
            <a:r>
              <a:rPr lang="en-US" dirty="0"/>
              <a:t>Started season high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33.45 µg/L, more than 3x SWS criteria, 10 µg/L</a:t>
            </a:r>
          </a:p>
          <a:p>
            <a:pPr lvl="2"/>
            <a:r>
              <a:rPr lang="en-US"/>
              <a:t>Highest since 2011</a:t>
            </a:r>
            <a:endParaRPr lang="en-US" dirty="0"/>
          </a:p>
          <a:p>
            <a:pPr marL="9144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91440" lvl="1" indent="0">
              <a:buNone/>
            </a:pP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99D8997-C86D-4648-9A08-681FBB6C2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4419600" cy="492121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9BE5A05-4AA4-40BD-ABD5-6ACC0F6C1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00924"/>
            <a:ext cx="4495800" cy="49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38AC-97E2-4B66-A723-24EE0468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"/>
            <a:ext cx="5590666" cy="914400"/>
          </a:xfrm>
        </p:spPr>
        <p:txBody>
          <a:bodyPr>
            <a:normAutofit/>
          </a:bodyPr>
          <a:lstStyle/>
          <a:p>
            <a:r>
              <a:rPr lang="en-US" sz="4000" dirty="0"/>
              <a:t>Phosphorous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7975B-F220-4215-85D6-710A0AA16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8975" y="76200"/>
            <a:ext cx="2438400" cy="5867400"/>
          </a:xfrm>
        </p:spPr>
        <p:txBody>
          <a:bodyPr/>
          <a:lstStyle/>
          <a:p>
            <a:pPr marL="91440" lvl="1" indent="0">
              <a:buNone/>
            </a:pPr>
            <a:endParaRPr lang="en-US" dirty="0"/>
          </a:p>
          <a:p>
            <a:r>
              <a:rPr lang="en-US" dirty="0"/>
              <a:t>Total Phosphorus</a:t>
            </a:r>
          </a:p>
          <a:p>
            <a:endParaRPr lang="en-US" dirty="0"/>
          </a:p>
          <a:p>
            <a:r>
              <a:rPr lang="en-US" dirty="0"/>
              <a:t>Maintain with previous reports</a:t>
            </a:r>
          </a:p>
          <a:p>
            <a:endParaRPr lang="en-US" dirty="0"/>
          </a:p>
          <a:p>
            <a:r>
              <a:rPr lang="en-US" dirty="0"/>
              <a:t>Higher than optimal to curb excess biological activity</a:t>
            </a:r>
          </a:p>
          <a:p>
            <a:pPr lvl="1">
              <a:buFont typeface="Calibri" panose="020F0502020204030204" pitchFamily="34" charset="0"/>
              <a:buChar char="↗"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9C6D2-CC63-4D97-8D70-6D474BD9F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974028"/>
            <a:ext cx="4419600" cy="4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3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69B12-FE4A-446B-BBE2-AA16B7700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742" y="907473"/>
            <a:ext cx="4269714" cy="4962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7975B-F220-4215-85D6-710A0AA16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76200"/>
            <a:ext cx="2438400" cy="5867400"/>
          </a:xfrm>
        </p:spPr>
        <p:txBody>
          <a:bodyPr/>
          <a:lstStyle/>
          <a:p>
            <a:pPr marL="182880" lvl="2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Total Nitrogen</a:t>
            </a:r>
          </a:p>
          <a:p>
            <a:pPr lvl="1">
              <a:buFont typeface="Calibri" panose="020F0502020204030204" pitchFamily="34" charset="0"/>
              <a:buChar char="↗"/>
            </a:pPr>
            <a:r>
              <a:rPr lang="en-US" dirty="0"/>
              <a:t>Year over year increase at Site 1</a:t>
            </a:r>
          </a:p>
          <a:p>
            <a:pPr lvl="1">
              <a:buFont typeface="Calibri" panose="020F0502020204030204" pitchFamily="34" charset="0"/>
              <a:buChar char="↗"/>
            </a:pPr>
            <a:endParaRPr lang="en-US" dirty="0"/>
          </a:p>
          <a:p>
            <a:pPr>
              <a:buFont typeface="Calibri" panose="020F0502020204030204" pitchFamily="34" charset="0"/>
              <a:buChar char="↗"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marL="285750" indent="-285750"/>
            <a:r>
              <a:rPr lang="en-US" dirty="0"/>
              <a:t>Site 8 on July 7th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BE10C5-10C4-4B91-BF1B-C492FCED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5638800" cy="533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Nitrogen</a:t>
            </a:r>
            <a:endParaRPr lang="en-US" dirty="0"/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5B441E50-D883-4FCD-8F3C-EDEE94220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12" y="939532"/>
            <a:ext cx="4471988" cy="4918500"/>
          </a:xfrm>
          <a:prstGeom prst="rect">
            <a:avLst/>
          </a:prstGeom>
        </p:spPr>
      </p:pic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4407F58A-3362-4644-B499-ADCD8EED6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600" y="2209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7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38AC-97E2-4B66-A723-24EE0468B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"/>
            <a:ext cx="5590666" cy="914400"/>
          </a:xfrm>
        </p:spPr>
        <p:txBody>
          <a:bodyPr>
            <a:normAutofit/>
          </a:bodyPr>
          <a:lstStyle/>
          <a:p>
            <a:r>
              <a:rPr lang="en-US" sz="4000" dirty="0"/>
              <a:t>Turbidity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7975B-F220-4215-85D6-710A0AA16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5600" y="76200"/>
            <a:ext cx="2438400" cy="5867400"/>
          </a:xfrm>
        </p:spPr>
        <p:txBody>
          <a:bodyPr/>
          <a:lstStyle/>
          <a:p>
            <a:pPr marL="91440" lvl="1" indent="0">
              <a:buNone/>
            </a:pPr>
            <a:endParaRPr lang="en-US" dirty="0"/>
          </a:p>
          <a:p>
            <a:r>
              <a:rPr lang="en-US" dirty="0"/>
              <a:t>Turbidity</a:t>
            </a:r>
          </a:p>
          <a:p>
            <a:pPr lvl="1"/>
            <a:r>
              <a:rPr lang="en-US" dirty="0"/>
              <a:t>Slight improvement</a:t>
            </a:r>
          </a:p>
          <a:p>
            <a:pPr lvl="2"/>
            <a:r>
              <a:rPr lang="en-US" dirty="0"/>
              <a:t>19.10 NTU vs 20.01 in 2020</a:t>
            </a:r>
          </a:p>
          <a:p>
            <a:pPr lvl="1"/>
            <a:endParaRPr lang="en-US" dirty="0"/>
          </a:p>
          <a:p>
            <a:r>
              <a:rPr lang="en-US" dirty="0"/>
              <a:t>Fails to meet based on 10yr avg</a:t>
            </a:r>
          </a:p>
        </p:txBody>
      </p:sp>
      <p:pic>
        <p:nvPicPr>
          <p:cNvPr id="7" name="Picture 6" descr="A hand holding a bottle of liquid&#10;&#10;Description automatically generated with low confidence">
            <a:extLst>
              <a:ext uri="{FF2B5EF4-FFF2-40B4-BE49-F238E27FC236}">
                <a16:creationId xmlns:a16="http://schemas.microsoft.com/office/drawing/2014/main" id="{0293658F-6E1E-4DDD-99D3-69B1CCAFC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4" y="1666461"/>
            <a:ext cx="2796605" cy="3728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10B4-5814-49DE-BB99-5C6F97812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533" y="1859020"/>
            <a:ext cx="2979059" cy="1381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4009B-DB34-4EBB-9B90-60C9FD420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011" y="3810000"/>
            <a:ext cx="3104581" cy="13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WR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66777C2A5EE40B5E874D31FCB1497" ma:contentTypeVersion="15" ma:contentTypeDescription="Create a new document." ma:contentTypeScope="" ma:versionID="6c161b94a037e644acf36284ea869708">
  <xsd:schema xmlns:xsd="http://www.w3.org/2001/XMLSchema" xmlns:xs="http://www.w3.org/2001/XMLSchema" xmlns:p="http://schemas.microsoft.com/office/2006/metadata/properties" xmlns:ns1="http://schemas.microsoft.com/sharepoint/v3" xmlns:ns3="46d1d60d-ebce-49d0-9d67-dc0af3aca2e5" xmlns:ns4="bc8c7ade-e618-495c-9e80-6d87f98046e9" targetNamespace="http://schemas.microsoft.com/office/2006/metadata/properties" ma:root="true" ma:fieldsID="54c11b5eff7395b062cf66bc1f13fed4" ns1:_="" ns3:_="" ns4:_="">
    <xsd:import namespace="http://schemas.microsoft.com/sharepoint/v3"/>
    <xsd:import namespace="46d1d60d-ebce-49d0-9d67-dc0af3aca2e5"/>
    <xsd:import namespace="bc8c7ade-e618-495c-9e80-6d87f98046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1d60d-ebce-49d0-9d67-dc0af3aca2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c7ade-e618-495c-9e80-6d87f9804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26427-157D-4900-9750-9A72E63DE2F7}">
  <ds:schemaRefs>
    <ds:schemaRef ds:uri="http://purl.org/dc/elements/1.1/"/>
    <ds:schemaRef ds:uri="http://schemas.microsoft.com/office/2006/metadata/properties"/>
    <ds:schemaRef ds:uri="bc8c7ade-e618-495c-9e80-6d87f98046e9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6d1d60d-ebce-49d0-9d67-dc0af3aca2e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FCBF90-BC2A-4E4D-BEE5-A082E4774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40A9A1-6E7D-4EC8-BED2-D2E23F216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6d1d60d-ebce-49d0-9d67-dc0af3aca2e5"/>
    <ds:schemaRef ds:uri="bc8c7ade-e618-495c-9e80-6d87f9804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OWRB Powerpoint Template</Template>
  <TotalTime>65714</TotalTime>
  <Words>513</Words>
  <Application>Microsoft Office PowerPoint</Application>
  <PresentationFormat>On-screen Show (4:3)</PresentationFormat>
  <Paragraphs>175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 Cen MT Condensed Extra Bold</vt:lpstr>
      <vt:lpstr>Wingdings</vt:lpstr>
      <vt:lpstr>OWRB Powerpoint Template</vt:lpstr>
      <vt:lpstr>Lake Thunderbird 2021 Water Quality</vt:lpstr>
      <vt:lpstr>Outline</vt:lpstr>
      <vt:lpstr>Thunderbird Watershed</vt:lpstr>
      <vt:lpstr>PowerPoint Presentation</vt:lpstr>
      <vt:lpstr>2021 Climate Abnormalities</vt:lpstr>
      <vt:lpstr>Chlorophyll a</vt:lpstr>
      <vt:lpstr>Phosphorous</vt:lpstr>
      <vt:lpstr>Nitrogen</vt:lpstr>
      <vt:lpstr>Turbidity</vt:lpstr>
      <vt:lpstr>Dissolved Oxygen</vt:lpstr>
      <vt:lpstr>TL;DR</vt:lpstr>
      <vt:lpstr>Recommendations</vt:lpstr>
      <vt:lpstr>PowerPoint Presentation</vt:lpstr>
      <vt:lpstr>QUESTIONS?</vt:lpstr>
      <vt:lpstr>Internal Loading</vt:lpstr>
      <vt:lpstr>Long-Term Trends</vt:lpstr>
      <vt:lpstr>PowerPoint Presentation</vt:lpstr>
    </vt:vector>
  </TitlesOfParts>
  <Company>OWRB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166993</dc:creator>
  <cp:lastModifiedBy>Kelley Metcalf</cp:lastModifiedBy>
  <cp:revision>1784</cp:revision>
  <cp:lastPrinted>2022-05-03T13:12:18Z</cp:lastPrinted>
  <dcterms:created xsi:type="dcterms:W3CDTF">2014-02-03T15:58:06Z</dcterms:created>
  <dcterms:modified xsi:type="dcterms:W3CDTF">2022-05-03T13:13:16Z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0x0101005FA66777C2A5EE40B5E874D31FCB1497</vt:lpwstr>
  </property>
</Properties>
</file>